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29"/>
  </p:notesMasterIdLst>
  <p:handoutMasterIdLst>
    <p:handoutMasterId r:id="rId30"/>
  </p:handoutMasterIdLst>
  <p:sldIdLst>
    <p:sldId id="503" r:id="rId6"/>
    <p:sldId id="562" r:id="rId7"/>
    <p:sldId id="505" r:id="rId8"/>
    <p:sldId id="519" r:id="rId9"/>
    <p:sldId id="506" r:id="rId10"/>
    <p:sldId id="556" r:id="rId11"/>
    <p:sldId id="552" r:id="rId12"/>
    <p:sldId id="559" r:id="rId13"/>
    <p:sldId id="557" r:id="rId14"/>
    <p:sldId id="560" r:id="rId15"/>
    <p:sldId id="515" r:id="rId16"/>
    <p:sldId id="518" r:id="rId17"/>
    <p:sldId id="517" r:id="rId18"/>
    <p:sldId id="516" r:id="rId19"/>
    <p:sldId id="527" r:id="rId20"/>
    <p:sldId id="572" r:id="rId21"/>
    <p:sldId id="569" r:id="rId22"/>
    <p:sldId id="573" r:id="rId23"/>
    <p:sldId id="570" r:id="rId24"/>
    <p:sldId id="574" r:id="rId25"/>
    <p:sldId id="571" r:id="rId26"/>
    <p:sldId id="575" r:id="rId27"/>
    <p:sldId id="531" r:id="rId28"/>
  </p:sldIdLst>
  <p:sldSz cx="9144000" cy="5143500" type="screen16x9"/>
  <p:notesSz cx="7315200" cy="9601200"/>
  <p:embeddedFontLst>
    <p:embeddedFont>
      <p:font typeface="Calibri" panose="020F05020202040302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Girl Scout Display Light" panose="02020003000000000000" pitchFamily="18" charset="0"/>
      <p:regular r:id="rId39"/>
      <p:italic r:id="rId40"/>
    </p:embeddedFont>
    <p:embeddedFont>
      <p:font typeface="Girl Scout Text Book" panose="02020003000000000000" pitchFamily="18" charset="0"/>
      <p:regular r:id="rId41"/>
      <p:bold r:id="rId42"/>
      <p:italic r:id="rId43"/>
    </p:embeddedFont>
    <p:embeddedFont>
      <p:font typeface="Girl Scout Text Medium" panose="02020003000000000000" pitchFamily="18" charset="0"/>
      <p:regular r:id="rId44"/>
      <p:italic r:id="rId45"/>
    </p:embeddedFont>
    <p:embeddedFont>
      <p:font typeface="Lato" panose="020F0502020204030203" pitchFamily="34" charset="0"/>
      <p:regular r:id="rId46"/>
    </p:embeddedFont>
    <p:embeddedFont>
      <p:font typeface="Trefoil Sans" panose="00000500000000000000" pitchFamily="50" charset="0"/>
      <p:regular r:id="rId47"/>
      <p:bold r:id="rId48"/>
      <p:italic r:id="rId49"/>
    </p:embeddedFont>
    <p:embeddedFont>
      <p:font typeface="Trefoil Sans Light" panose="00000400000000000000" pitchFamily="50" charset="0"/>
      <p:regular r:id="rId50"/>
      <p:italic r:id="rId51"/>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Slides" id="{FCC752FA-C538-CD48-9039-78C0E09EB479}">
          <p14:sldIdLst>
            <p14:sldId id="503"/>
            <p14:sldId id="562"/>
            <p14:sldId id="505"/>
            <p14:sldId id="519"/>
            <p14:sldId id="506"/>
            <p14:sldId id="556"/>
            <p14:sldId id="552"/>
            <p14:sldId id="559"/>
            <p14:sldId id="557"/>
            <p14:sldId id="560"/>
            <p14:sldId id="515"/>
            <p14:sldId id="518"/>
            <p14:sldId id="517"/>
            <p14:sldId id="516"/>
            <p14:sldId id="527"/>
            <p14:sldId id="572"/>
            <p14:sldId id="569"/>
            <p14:sldId id="573"/>
            <p14:sldId id="570"/>
            <p14:sldId id="574"/>
            <p14:sldId id="571"/>
            <p14:sldId id="575"/>
            <p14:sldId id="531"/>
          </p14:sldIdLst>
        </p14:section>
        <p14:section name="Agenda Slides" id="{236E3CB9-CD49-CF4A-8744-AE267DBD9749}">
          <p14:sldIdLst/>
        </p14:section>
        <p14:section name="Full Image Background Slide" id="{24D0DFB6-6E0F-A849-A15E-45F947549AA2}">
          <p14:sldIdLst/>
        </p14:section>
        <p14:section name="Presenter Slides" id="{4D69EFFF-DBDB-3F41-8FDF-4B1ED4748903}">
          <p14:sldIdLst/>
        </p14:section>
        <p14:section name="Design Library (SVG)" id="{49C59045-7607-564D-A955-F49344D5076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87"/>
    <a:srgbClr val="AF0061"/>
    <a:srgbClr val="EE2400"/>
    <a:srgbClr val="00B451"/>
    <a:srgbClr val="005640"/>
    <a:srgbClr val="FFB99D"/>
    <a:srgbClr val="D5F267"/>
    <a:srgbClr val="96CF6C"/>
    <a:srgbClr val="5C1F8B"/>
    <a:srgbClr val="CCB3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307" autoAdjust="0"/>
  </p:normalViewPr>
  <p:slideViewPr>
    <p:cSldViewPr snapToGrid="0">
      <p:cViewPr varScale="1">
        <p:scale>
          <a:sx n="58" d="100"/>
          <a:sy n="58" d="100"/>
        </p:scale>
        <p:origin x="1746"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4143588" y="0"/>
            <a:ext cx="3169920" cy="481728"/>
          </a:xfrm>
          <a:prstGeom prst="rect">
            <a:avLst/>
          </a:prstGeom>
        </p:spPr>
        <p:txBody>
          <a:bodyPr vert="horz" lIns="96656" tIns="48328" rIns="96656" bIns="48328" rtlCol="0"/>
          <a:lstStyle>
            <a:lvl1pPr algn="r">
              <a:defRPr sz="1200"/>
            </a:lvl1pPr>
          </a:lstStyle>
          <a:p>
            <a:fld id="{FC240DE2-BCEC-D14A-906A-CB1D1EF76C39}" type="datetimeFigureOut">
              <a:rPr lang="en-US" smtClean="0">
                <a:latin typeface="Girl Scout Display Light" panose="02020003000000000000" pitchFamily="18" charset="0"/>
              </a:rPr>
              <a:t>3/20/2024</a:t>
            </a:fld>
            <a:endParaRPr lang="en-US">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4143588" y="9119475"/>
            <a:ext cx="3169920" cy="481727"/>
          </a:xfrm>
          <a:prstGeom prst="rect">
            <a:avLst/>
          </a:prstGeom>
        </p:spPr>
        <p:txBody>
          <a:bodyPr vert="horz" lIns="96656" tIns="48328" rIns="96656" bIns="48328"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b="0" i="0">
                <a:latin typeface="Girl Scout Display Light" panose="02020003000000000000" pitchFamily="18" charset="0"/>
              </a:defRPr>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b="0" i="0">
                <a:latin typeface="Girl Scout Display Light" panose="02020003000000000000" pitchFamily="18" charset="0"/>
              </a:defRPr>
            </a:lvl1pPr>
          </a:lstStyle>
          <a:p>
            <a:fld id="{CA009C90-6661-0845-BD47-999BEACEFB17}" type="datetimeFigureOut">
              <a:rPr lang="en-US" smtClean="0"/>
              <a:pPr/>
              <a:t>3/20/2024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b="0" i="0">
                <a:latin typeface="Girl Scout Display Light" panose="02020003000000000000" pitchFamily="18" charset="0"/>
              </a:defRPr>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slearn.litmos.com/account/login/?LP=14570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solidFill>
                  <a:srgbClr val="444444"/>
                </a:solidFill>
                <a:latin typeface="Calibri"/>
                <a:cs typeface="Calibri"/>
              </a:rPr>
              <a:t>Welcome to our 2</a:t>
            </a:r>
            <a:r>
              <a:rPr lang="en-US" sz="900" baseline="30000" dirty="0">
                <a:solidFill>
                  <a:srgbClr val="444444"/>
                </a:solidFill>
                <a:latin typeface="Calibri"/>
                <a:cs typeface="Calibri"/>
              </a:rPr>
              <a:t>nd</a:t>
            </a:r>
            <a:r>
              <a:rPr lang="en-US" sz="900" dirty="0">
                <a:solidFill>
                  <a:srgbClr val="444444"/>
                </a:solidFill>
                <a:latin typeface="Calibri"/>
                <a:cs typeface="Calibri"/>
              </a:rPr>
              <a:t> camp information Webinar, I’m ____________ and we’re about to get started</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a:p>
        </p:txBody>
      </p:sp>
    </p:spTree>
    <p:extLst>
      <p:ext uri="{BB962C8B-B14F-4D97-AF65-F5344CB8AC3E}">
        <p14:creationId xmlns:p14="http://schemas.microsoft.com/office/powerpoint/2010/main" val="3390121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b="1" dirty="0">
                <a:solidFill>
                  <a:srgbClr val="000000"/>
                </a:solidFill>
                <a:latin typeface="Calibri"/>
                <a:cs typeface="Calibri"/>
              </a:rPr>
              <a:t>Luna</a:t>
            </a:r>
          </a:p>
          <a:p>
            <a:endParaRPr lang="en-US" sz="1900" dirty="0">
              <a:solidFill>
                <a:srgbClr val="444444"/>
              </a:solidFill>
              <a:latin typeface="Calibri"/>
              <a:cs typeface="Calibri"/>
            </a:endParaRPr>
          </a:p>
          <a:p>
            <a:r>
              <a:rPr lang="en-US" dirty="0">
                <a:latin typeface="Girl Scout Display Light"/>
              </a:rPr>
              <a:t>Alright, so.. At GSWO provide several types of outdoor opportunities, and each offers a unique and somewhat different camping experience.  While girls can go to any of these opportunities – not all them may be  ready for certain ones. </a:t>
            </a:r>
            <a:endParaRPr lang="en-US" sz="1900" dirty="0">
              <a:solidFill>
                <a:srgbClr val="444444"/>
              </a:solidFill>
              <a:latin typeface="Calibri"/>
              <a:cs typeface="Calibri"/>
            </a:endParaRPr>
          </a:p>
          <a:p>
            <a:pPr algn="l" rtl="0" fontAlgn="base"/>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algn="l" rtl="0" fontAlgn="base"/>
            <a:r>
              <a:rPr lang="en-US" sz="1900" dirty="0">
                <a:solidFill>
                  <a:srgbClr val="444444"/>
                </a:solidFill>
                <a:latin typeface="Calibri"/>
                <a:cs typeface="Calibri"/>
              </a:rPr>
              <a:t>​</a:t>
            </a:r>
            <a:endParaRPr lang="en-US" sz="1900" dirty="0">
              <a:latin typeface="Calibri"/>
              <a:cs typeface="Calibri"/>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a:p>
        </p:txBody>
      </p:sp>
    </p:spTree>
    <p:extLst>
      <p:ext uri="{BB962C8B-B14F-4D97-AF65-F5344CB8AC3E}">
        <p14:creationId xmlns:p14="http://schemas.microsoft.com/office/powerpoint/2010/main" val="312687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900" b="1" dirty="0">
                <a:solidFill>
                  <a:srgbClr val="000000"/>
                </a:solidFill>
                <a:latin typeface="Calibri"/>
                <a:cs typeface="Calibri"/>
              </a:rPr>
              <a:t>Luna</a:t>
            </a:r>
          </a:p>
          <a:p>
            <a:r>
              <a:rPr lang="en-US" sz="1900" dirty="0">
                <a:solidFill>
                  <a:srgbClr val="000000"/>
                </a:solidFill>
                <a:latin typeface="Calibri"/>
                <a:cs typeface="Calibri"/>
              </a:rPr>
              <a:t>First, we have Day Camp. We run day camp all summer at Camp Butterworth, and we hire our camp staff for the summer and they provide the programming.  </a:t>
            </a:r>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fontAlgn="base"/>
            <a:r>
              <a:rPr lang="en-US" sz="1900" dirty="0">
                <a:solidFill>
                  <a:srgbClr val="000000"/>
                </a:solidFill>
                <a:latin typeface="Calibri"/>
                <a:cs typeface="Calibri"/>
              </a:rPr>
              <a:t>So, day camps are just that – girls come for the day but go home at night. It's perfect for girls wanting a longer camp experience but still aren’t quite ready to spend the night.  We do include an optional one night overnight for the day campers. And campers bring their own sack lunches each day.</a:t>
            </a:r>
            <a:r>
              <a:rPr lang="en-US" sz="1900" dirty="0">
                <a:solidFill>
                  <a:srgbClr val="444444"/>
                </a:solidFill>
                <a:latin typeface="Calibri"/>
                <a:cs typeface="Calibri"/>
              </a:rPr>
              <a:t>​</a:t>
            </a:r>
            <a:endParaRPr lang="en-US" b="0" i="0" dirty="0">
              <a:solidFill>
                <a:srgbClr val="444444"/>
              </a:solidFill>
              <a:effectLst/>
              <a:latin typeface="Calibri"/>
              <a:cs typeface="Calibri"/>
            </a:endParaRPr>
          </a:p>
          <a:p>
            <a:endParaRPr lang="en-US" sz="1900" dirty="0">
              <a:solidFill>
                <a:srgbClr val="444444"/>
              </a:solidFill>
              <a:latin typeface="Calibri"/>
              <a:cs typeface="Calibri"/>
            </a:endParaRPr>
          </a:p>
          <a:p>
            <a:r>
              <a:rPr lang="en-US" sz="1900" dirty="0">
                <a:solidFill>
                  <a:srgbClr val="444444"/>
                </a:solidFill>
                <a:latin typeface="Calibri"/>
                <a:cs typeface="Calibri"/>
              </a:rPr>
              <a:t>Day camp is for girls currently in grades K-7, with the option for those in 6-7 to be trained as a Program Aide and participate as a Program Assistant, gaining experience working with younger campers. We are also continuing with our Day Camp CIT program this year for high school campers.</a:t>
            </a:r>
          </a:p>
          <a:p>
            <a:r>
              <a:rPr lang="en-US" sz="1900" dirty="0">
                <a:solidFill>
                  <a:srgbClr val="444444"/>
                </a:solidFill>
                <a:latin typeface="Calibri"/>
                <a:cs typeface="Calibri"/>
              </a:rPr>
              <a:t>This summer at Day Camp, instead of an overall weekly theme, I have changed it up a bit and instead each week the different age levels each have their own themes! But, they will all still participate in activities such as swimming, hiking, arts and crafts, nature, and more.</a:t>
            </a:r>
          </a:p>
          <a:p>
            <a:pPr algn="l" rtl="0" fontAlgn="base"/>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fontAlgn="base"/>
            <a:r>
              <a:rPr lang="en-US" sz="1900" dirty="0">
                <a:solidFill>
                  <a:srgbClr val="000000"/>
                </a:solidFill>
                <a:latin typeface="Calibri"/>
                <a:cs typeface="Calibri"/>
              </a:rPr>
              <a:t>If you are not located in the Cincinnati area, another day camp option for girls are through Volunteer Led Day Camps in their communities. Many service units run their own day camps in the summer using volunteers and older girls to provide programming. More information about these can be found on the Camp Website.    </a:t>
            </a:r>
            <a:endParaRPr lang="en-US" b="0" i="0" dirty="0">
              <a:solidFill>
                <a:srgbClr val="444444"/>
              </a:solidFill>
              <a:effectLst/>
              <a:latin typeface="Calibri"/>
              <a:cs typeface="Calibri"/>
            </a:endParaRPr>
          </a:p>
          <a:p>
            <a:pPr algn="l" rtl="0"/>
            <a:endParaRPr lang="en-US" b="0" i="0" dirty="0">
              <a:solidFill>
                <a:srgbClr val="000000"/>
              </a:solidFill>
              <a:effectLst/>
              <a:cs typeface="Calibri"/>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a:p>
        </p:txBody>
      </p:sp>
    </p:spTree>
    <p:extLst>
      <p:ext uri="{BB962C8B-B14F-4D97-AF65-F5344CB8AC3E}">
        <p14:creationId xmlns:p14="http://schemas.microsoft.com/office/powerpoint/2010/main" val="3292863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r>
              <a:rPr lang="en-US" sz="1900" dirty="0">
                <a:solidFill>
                  <a:srgbClr val="000000"/>
                </a:solidFill>
                <a:latin typeface="Calibri"/>
                <a:cs typeface="Calibri"/>
              </a:rPr>
              <a:t>Chelsea</a:t>
            </a:r>
          </a:p>
          <a:p>
            <a:pPr fontAlgn="base">
              <a:buFont typeface="Arial" panose="020B0604020202020204" pitchFamily="34" charset="0"/>
              <a:buChar char="•"/>
            </a:pPr>
            <a:r>
              <a:rPr lang="en-US" sz="1900" dirty="0">
                <a:solidFill>
                  <a:srgbClr val="000000"/>
                </a:solidFill>
                <a:latin typeface="Calibri"/>
                <a:cs typeface="Calibri"/>
              </a:rPr>
              <a:t>The next step in our summer camp progression is Troop adventure camp or “TAC)</a:t>
            </a:r>
            <a:r>
              <a:rPr lang="en-US" sz="1900" dirty="0">
                <a:solidFill>
                  <a:srgbClr val="444444"/>
                </a:solidFill>
                <a:latin typeface="Calibri"/>
                <a:cs typeface="Calibri"/>
              </a:rPr>
              <a:t>​</a:t>
            </a:r>
          </a:p>
          <a:p>
            <a:pPr algn="l" rtl="0" fontAlgn="base">
              <a:buFont typeface="Arial" panose="020B0604020202020204" pitchFamily="34" charset="0"/>
              <a:buChar char="•"/>
            </a:pPr>
            <a:r>
              <a:rPr lang="en-US" sz="1900" dirty="0">
                <a:solidFill>
                  <a:srgbClr val="000000"/>
                </a:solidFill>
                <a:latin typeface="Calibri"/>
                <a:cs typeface="Calibri"/>
              </a:rPr>
              <a:t>TAC is awesome for girls wanting to go to overnight camp but who might still need some support.  </a:t>
            </a:r>
            <a:r>
              <a:rPr lang="en-US" sz="1900" dirty="0">
                <a:solidFill>
                  <a:srgbClr val="444444"/>
                </a:solidFill>
                <a:latin typeface="Calibri"/>
                <a:cs typeface="Calibri"/>
              </a:rPr>
              <a:t>​</a:t>
            </a:r>
          </a:p>
          <a:p>
            <a:pPr algn="l" rtl="0" fontAlgn="base">
              <a:buFont typeface="Arial" panose="020B0604020202020204" pitchFamily="34" charset="0"/>
              <a:buChar char="•"/>
            </a:pPr>
            <a:r>
              <a:rPr lang="en-US" sz="1900" dirty="0">
                <a:solidFill>
                  <a:srgbClr val="000000"/>
                </a:solidFill>
                <a:latin typeface="Calibri"/>
                <a:cs typeface="Calibri"/>
              </a:rPr>
              <a:t>As the name suggests, girls attend camp as a troop with their troop leaders and other adult volunteers. </a:t>
            </a:r>
            <a:r>
              <a:rPr lang="en-US" sz="1900" dirty="0">
                <a:solidFill>
                  <a:srgbClr val="444444"/>
                </a:solidFill>
                <a:latin typeface="Calibri"/>
                <a:cs typeface="Calibri"/>
              </a:rPr>
              <a:t>​</a:t>
            </a:r>
          </a:p>
          <a:p>
            <a:pPr>
              <a:buFont typeface="Arial" panose="020B0604020202020204" pitchFamily="34" charset="0"/>
              <a:buChar char="•"/>
            </a:pPr>
            <a:r>
              <a:rPr lang="en-US" sz="1900" dirty="0">
                <a:solidFill>
                  <a:srgbClr val="444444"/>
                </a:solidFill>
                <a:latin typeface="Calibri"/>
                <a:cs typeface="Calibri"/>
              </a:rPr>
              <a:t>Troop leaders provide ratio/supervision first aid and all that good stuff – adults have to be </a:t>
            </a:r>
            <a:r>
              <a:rPr lang="en-US" sz="1900" dirty="0" err="1">
                <a:solidFill>
                  <a:srgbClr val="444444"/>
                </a:solidFill>
                <a:latin typeface="Calibri"/>
                <a:cs typeface="Calibri"/>
              </a:rPr>
              <a:t>gs</a:t>
            </a:r>
            <a:r>
              <a:rPr lang="en-US" sz="1900" dirty="0">
                <a:solidFill>
                  <a:srgbClr val="444444"/>
                </a:solidFill>
                <a:latin typeface="Calibri"/>
                <a:cs typeface="Calibri"/>
              </a:rPr>
              <a:t> approved volunteers</a:t>
            </a:r>
          </a:p>
          <a:p>
            <a:pPr fontAlgn="base">
              <a:buFont typeface="Arial" panose="020B0604020202020204" pitchFamily="34" charset="0"/>
              <a:buChar char="•"/>
            </a:pPr>
            <a:r>
              <a:rPr lang="en-US" sz="1900" dirty="0">
                <a:solidFill>
                  <a:srgbClr val="000000"/>
                </a:solidFill>
                <a:latin typeface="Calibri"/>
                <a:cs typeface="Calibri"/>
              </a:rPr>
              <a:t>Each group needs to follow ratio as outlined in safety activity checkpoints, so at least two adults need to attend – these required adults attend TAC free of charge.</a:t>
            </a:r>
            <a:endParaRPr lang="en-US" sz="1900" dirty="0">
              <a:solidFill>
                <a:srgbClr val="444444"/>
              </a:solidFill>
              <a:latin typeface="Calibri"/>
              <a:cs typeface="Calibri"/>
            </a:endParaRPr>
          </a:p>
          <a:p>
            <a:pPr fontAlgn="base">
              <a:buFont typeface="Arial" panose="020B0604020202020204" pitchFamily="34" charset="0"/>
              <a:buChar char="•"/>
            </a:pPr>
            <a:r>
              <a:rPr lang="en-US" b="0" i="0" u="none" strike="noStrike" dirty="0">
                <a:effectLst/>
                <a:latin typeface="Girl Scout Display Light"/>
              </a:rPr>
              <a:t>Leaders </a:t>
            </a:r>
            <a:r>
              <a:rPr lang="en-US" dirty="0">
                <a:latin typeface="Girl Scout Display Light"/>
              </a:rPr>
              <a:t>are required </a:t>
            </a:r>
            <a:r>
              <a:rPr lang="en-US" b="0" i="0" u="none" strike="noStrike" dirty="0">
                <a:effectLst/>
                <a:latin typeface="Girl Scout Display Light"/>
              </a:rPr>
              <a:t>to </a:t>
            </a:r>
            <a:r>
              <a:rPr lang="en-US" dirty="0">
                <a:latin typeface="Girl Scout Display Light"/>
              </a:rPr>
              <a:t>take Safety Beyond the Troop training before going anywhere outside their normal meeting place, including attending TAC. This short training can be taken online as a </a:t>
            </a:r>
            <a:r>
              <a:rPr lang="en-US" dirty="0" err="1">
                <a:latin typeface="Girl Scout Display Light"/>
              </a:rPr>
              <a:t>myGS</a:t>
            </a:r>
            <a:r>
              <a:rPr lang="en-US" dirty="0">
                <a:latin typeface="Girl Scout Display Light"/>
              </a:rPr>
              <a:t> training module </a:t>
            </a:r>
            <a:r>
              <a:rPr lang="en-US" u="sng" dirty="0">
                <a:latin typeface="Girl Scout Display Light"/>
                <a:hlinkClick r:id="rId3"/>
              </a:rPr>
              <a:t>here</a:t>
            </a:r>
            <a:r>
              <a:rPr lang="en-US" dirty="0">
                <a:latin typeface="Girl Scout Display Light"/>
              </a:rPr>
              <a:t>. We find that troop leaders that attend camp with this foundation </a:t>
            </a:r>
            <a:r>
              <a:rPr lang="en-US" b="0" i="0" u="none" strike="noStrike" dirty="0">
                <a:effectLst/>
                <a:latin typeface="Girl Scout Display Light"/>
              </a:rPr>
              <a:t>have </a:t>
            </a:r>
            <a:r>
              <a:rPr lang="en-US" dirty="0">
                <a:latin typeface="Girl Scout Display Light"/>
              </a:rPr>
              <a:t>a much better understanding of some of the policies that we follow at </a:t>
            </a:r>
            <a:r>
              <a:rPr lang="en-US" b="0" i="0" u="none" strike="noStrike" dirty="0">
                <a:effectLst/>
                <a:latin typeface="Girl Scout Display Light"/>
              </a:rPr>
              <a:t>camp </a:t>
            </a:r>
            <a:r>
              <a:rPr lang="en-US" dirty="0">
                <a:latin typeface="Girl Scout Display Light"/>
              </a:rPr>
              <a:t>(First aiders etc...).</a:t>
            </a:r>
            <a:endParaRPr lang="en-US" b="0" i="0" dirty="0">
              <a:effectLst/>
              <a:latin typeface="Girl Scout Display Light"/>
            </a:endParaRPr>
          </a:p>
          <a:p>
            <a:pPr fontAlgn="base">
              <a:buFont typeface="Arial" panose="020B0604020202020204" pitchFamily="34" charset="0"/>
              <a:buChar char="•"/>
            </a:pPr>
            <a:r>
              <a:rPr lang="en-US" sz="1900" dirty="0">
                <a:solidFill>
                  <a:srgbClr val="000000"/>
                </a:solidFill>
                <a:latin typeface="Calibri"/>
                <a:cs typeface="Calibri"/>
              </a:rPr>
              <a:t>Troops can stay in lodges or tents, but daisies and  brownies get priority for lodges. </a:t>
            </a:r>
            <a:r>
              <a:rPr lang="en-US" sz="1900" dirty="0">
                <a:solidFill>
                  <a:srgbClr val="444444"/>
                </a:solidFill>
                <a:latin typeface="Calibri"/>
                <a:cs typeface="Calibri"/>
              </a:rPr>
              <a:t>​Troops can also elect to bring their own pop-up tents. </a:t>
            </a:r>
          </a:p>
          <a:p>
            <a:pPr fontAlgn="base">
              <a:buFont typeface="Arial" panose="020B0604020202020204" pitchFamily="34" charset="0"/>
              <a:buChar char="•"/>
            </a:pPr>
            <a:r>
              <a:rPr lang="en-US" sz="1900" dirty="0">
                <a:solidFill>
                  <a:srgbClr val="000000"/>
                </a:solidFill>
                <a:latin typeface="Calibri"/>
                <a:cs typeface="Calibri"/>
              </a:rPr>
              <a:t>Troops pick their programs from a menu of 40 + options. These programs are ran by the camp staff</a:t>
            </a:r>
            <a:r>
              <a:rPr lang="en-US" sz="1900" dirty="0">
                <a:solidFill>
                  <a:srgbClr val="444444"/>
                </a:solidFill>
                <a:latin typeface="Calibri"/>
                <a:cs typeface="Calibri"/>
              </a:rPr>
              <a:t>​ - this list can be found on the website now – the pool is automatic and doesn't count against their activities. Already built in. </a:t>
            </a:r>
          </a:p>
          <a:p>
            <a:pPr algn="l" rtl="0" fontAlgn="base">
              <a:buFont typeface="Arial" panose="020B0604020202020204" pitchFamily="34" charset="0"/>
              <a:buChar char="•"/>
            </a:pPr>
            <a:r>
              <a:rPr lang="en-US" sz="1900" dirty="0">
                <a:solidFill>
                  <a:srgbClr val="000000"/>
                </a:solidFill>
                <a:latin typeface="Calibri"/>
                <a:cs typeface="Calibri"/>
              </a:rPr>
              <a:t>In addition, troops get to participate in in camp activities like counselor hunts, themed meals and campfire programs. </a:t>
            </a:r>
            <a:r>
              <a:rPr lang="en-US" sz="1900" dirty="0">
                <a:solidFill>
                  <a:srgbClr val="444444"/>
                </a:solidFill>
                <a:latin typeface="Calibri"/>
                <a:cs typeface="Calibri"/>
              </a:rPr>
              <a:t>​</a:t>
            </a:r>
          </a:p>
          <a:p>
            <a:pPr algn="l" rtl="0" fontAlgn="base">
              <a:buFont typeface="Arial" panose="020B0604020202020204" pitchFamily="34" charset="0"/>
              <a:buChar char="•"/>
            </a:pPr>
            <a:endParaRPr lang="en-US" sz="1900" dirty="0">
              <a:solidFill>
                <a:srgbClr val="000000"/>
              </a:solidFill>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a:p>
        </p:txBody>
      </p:sp>
    </p:spTree>
    <p:extLst>
      <p:ext uri="{BB962C8B-B14F-4D97-AF65-F5344CB8AC3E}">
        <p14:creationId xmlns:p14="http://schemas.microsoft.com/office/powerpoint/2010/main" val="73898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Tori</a:t>
            </a:r>
            <a:r>
              <a:rPr lang="en-US" dirty="0">
                <a:latin typeface="Calibri"/>
                <a:cs typeface="Calibri"/>
              </a:rPr>
              <a:t> </a:t>
            </a:r>
          </a:p>
          <a:p>
            <a:r>
              <a:rPr lang="en-US" dirty="0">
                <a:latin typeface="Calibri"/>
                <a:cs typeface="Calibri"/>
              </a:rPr>
              <a:t>Our last steps of camp progression happen at overnight camp! Overnight camp is an experience where girls can attend camp by themselves or with a buddy and stay at camp for 2 nights or 5 nights. Girls currently in grades K-11 can attend and are in groups based on age level. Each program session has a theme with a description that lists activities they can expect to do while at camp, some of which you can see listed here. The descriptions for sessions can be found on the camp website. </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a:p>
        </p:txBody>
      </p:sp>
    </p:spTree>
    <p:extLst>
      <p:ext uri="{BB962C8B-B14F-4D97-AF65-F5344CB8AC3E}">
        <p14:creationId xmlns:p14="http://schemas.microsoft.com/office/powerpoint/2010/main" val="3537286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444444"/>
                </a:solidFill>
                <a:latin typeface="Calibri"/>
                <a:cs typeface="Calibri"/>
              </a:rPr>
              <a:t>Luna​</a:t>
            </a:r>
            <a:endParaRPr lang="en-US" b="0" i="0" dirty="0">
              <a:solidFill>
                <a:srgbClr val="444444"/>
              </a:solidFill>
              <a:effectLst/>
              <a:latin typeface="Calibri"/>
              <a:cs typeface="Calibri"/>
            </a:endParaRPr>
          </a:p>
          <a:p>
            <a:pPr fontAlgn="base"/>
            <a:r>
              <a:rPr lang="en-US" sz="1900" dirty="0">
                <a:solidFill>
                  <a:srgbClr val="000000"/>
                </a:solidFill>
                <a:latin typeface="Calibri"/>
                <a:cs typeface="Calibri"/>
              </a:rPr>
              <a:t>We offer great older girl leadership opportunities at our camps. </a:t>
            </a:r>
          </a:p>
          <a:p>
            <a:pPr fontAlgn="base"/>
            <a:r>
              <a:rPr lang="en-US" sz="1900" dirty="0">
                <a:solidFill>
                  <a:srgbClr val="000000"/>
                </a:solidFill>
                <a:latin typeface="Calibri"/>
                <a:cs typeface="Calibri"/>
              </a:rPr>
              <a:t>At Butterworth</a:t>
            </a:r>
          </a:p>
          <a:p>
            <a:pPr fontAlgn="base"/>
            <a:r>
              <a:rPr lang="en-US" sz="1900" dirty="0">
                <a:solidFill>
                  <a:srgbClr val="000000"/>
                </a:solidFill>
                <a:latin typeface="Calibri"/>
                <a:cs typeface="Calibri"/>
              </a:rPr>
              <a:t>PA TRAINING</a:t>
            </a:r>
          </a:p>
          <a:p>
            <a:pPr fontAlgn="base">
              <a:buFont typeface="Arial" panose="020B0604020202020204" pitchFamily="34" charset="0"/>
              <a:buChar char="•"/>
            </a:pPr>
            <a:r>
              <a:rPr lang="en-US" sz="1900" dirty="0">
                <a:solidFill>
                  <a:srgbClr val="000000"/>
                </a:solidFill>
                <a:latin typeface="Calibri"/>
                <a:cs typeface="Calibri"/>
              </a:rPr>
              <a:t>Girls currently in 6-7th grade can attend Program Aide Training; the </a:t>
            </a:r>
            <a:r>
              <a:rPr lang="en-US" sz="1900" dirty="0" err="1">
                <a:solidFill>
                  <a:srgbClr val="000000"/>
                </a:solidFill>
                <a:latin typeface="Calibri"/>
                <a:cs typeface="Calibri"/>
              </a:rPr>
              <a:t>LiA</a:t>
            </a:r>
            <a:r>
              <a:rPr lang="en-US" sz="1900" dirty="0">
                <a:solidFill>
                  <a:srgbClr val="000000"/>
                </a:solidFill>
                <a:latin typeface="Calibri"/>
                <a:cs typeface="Calibri"/>
              </a:rPr>
              <a:t> award is a pre-requisite for PA training. Girls can get PA trained in a variety of ways – through their service unit, they can attend a PA training event hosted by the Girl Scout program team or attend PA training at camp. If they sign up during camp, they will spend part of their week in training learning how to work with younger campers, and part of the week helping out in units with a younger group. They are dropped off and picked up from camp each day.</a:t>
            </a:r>
          </a:p>
          <a:p>
            <a:pPr fontAlgn="base">
              <a:buFont typeface="Arial" panose="020B0604020202020204" pitchFamily="34" charset="0"/>
              <a:buNone/>
            </a:pPr>
            <a:r>
              <a:rPr lang="en-US" sz="1900" dirty="0">
                <a:solidFill>
                  <a:srgbClr val="000000"/>
                </a:solidFill>
                <a:latin typeface="Calibri"/>
                <a:cs typeface="Calibri"/>
              </a:rPr>
              <a:t>PROGRAM ASSISTANT</a:t>
            </a:r>
          </a:p>
          <a:p>
            <a:pPr fontAlgn="base">
              <a:buFont typeface="Arial" panose="020B0604020202020204" pitchFamily="34" charset="0"/>
              <a:buChar char="•"/>
            </a:pPr>
            <a:r>
              <a:rPr lang="en-US" sz="1900" dirty="0">
                <a:solidFill>
                  <a:srgbClr val="000000"/>
                </a:solidFill>
                <a:latin typeface="Calibri"/>
                <a:cs typeface="Calibri"/>
              </a:rPr>
              <a:t> Girls that have already been program aide trained can attend Butterworth Day Camp as a Program Assistant. They are dropped off and picked up each day like the campers, but help out with the different programs. </a:t>
            </a:r>
          </a:p>
          <a:p>
            <a:pPr fontAlgn="base">
              <a:buFont typeface="Arial" panose="020B0604020202020204" pitchFamily="34" charset="0"/>
              <a:buNone/>
            </a:pPr>
            <a:r>
              <a:rPr lang="en-US" sz="1900" dirty="0">
                <a:solidFill>
                  <a:srgbClr val="000000"/>
                </a:solidFill>
                <a:latin typeface="Calibri"/>
                <a:cs typeface="Calibri"/>
              </a:rPr>
              <a:t>Day Camp CIT</a:t>
            </a:r>
          </a:p>
          <a:p>
            <a:pPr fontAlgn="base">
              <a:buFont typeface="Arial" panose="020B0604020202020204" pitchFamily="34" charset="0"/>
              <a:buChar char="•"/>
            </a:pPr>
            <a:r>
              <a:rPr lang="en-US" sz="1900" dirty="0">
                <a:solidFill>
                  <a:srgbClr val="000000"/>
                </a:solidFill>
                <a:latin typeface="Calibri"/>
                <a:cs typeface="Calibri"/>
              </a:rPr>
              <a:t>Is for currently in 8-11 grade. This is great for girls who still want to be able to come to camp, but are ready for a bigger Leadership role as they get older. In this program they will learn about age-level characteristics, the GSLE, learn how to and practice leading </a:t>
            </a:r>
            <a:r>
              <a:rPr lang="en-US" sz="1900" dirty="0" err="1">
                <a:solidFill>
                  <a:srgbClr val="000000"/>
                </a:solidFill>
                <a:latin typeface="Calibri"/>
                <a:cs typeface="Calibri"/>
              </a:rPr>
              <a:t>activites</a:t>
            </a:r>
            <a:r>
              <a:rPr lang="en-US" sz="1900" dirty="0">
                <a:solidFill>
                  <a:srgbClr val="000000"/>
                </a:solidFill>
                <a:latin typeface="Calibri"/>
                <a:cs typeface="Calibri"/>
              </a:rPr>
              <a:t> with the campers, and get to learn about what it means to be a Day Camp Counselor!</a:t>
            </a:r>
          </a:p>
          <a:p>
            <a:pPr fontAlgn="base">
              <a:buFont typeface="Arial" panose="020B0604020202020204" pitchFamily="34" charset="0"/>
              <a:buChar char="•"/>
            </a:pPr>
            <a:endParaRPr lang="en-US" sz="1900" dirty="0">
              <a:solidFill>
                <a:srgbClr val="000000"/>
              </a:solidFill>
              <a:latin typeface="Calibri"/>
              <a:cs typeface="Calibri"/>
            </a:endParaRPr>
          </a:p>
          <a:p>
            <a:pPr fontAlgn="base">
              <a:buFont typeface="Arial" panose="020B0604020202020204" pitchFamily="34" charset="0"/>
              <a:buNone/>
            </a:pPr>
            <a:r>
              <a:rPr lang="en-US" sz="1900" dirty="0">
                <a:solidFill>
                  <a:srgbClr val="000000"/>
                </a:solidFill>
                <a:latin typeface="Calibri"/>
                <a:cs typeface="Calibri"/>
              </a:rPr>
              <a:t>Junior Instructors are used at Stonybrook and Libbey for TAC; they lead the different activities for the troops throughout the session.</a:t>
            </a:r>
            <a:r>
              <a:rPr lang="en-US" sz="1900" dirty="0">
                <a:solidFill>
                  <a:srgbClr val="444444"/>
                </a:solidFill>
                <a:latin typeface="Calibri"/>
                <a:cs typeface="Calibri"/>
              </a:rPr>
              <a:t>​</a:t>
            </a:r>
          </a:p>
          <a:p>
            <a:pPr algn="l" rtl="0" fontAlgn="base"/>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fontAlgn="base"/>
            <a:r>
              <a:rPr lang="en-US" sz="1900" dirty="0">
                <a:solidFill>
                  <a:srgbClr val="000000"/>
                </a:solidFill>
                <a:latin typeface="Calibri"/>
                <a:cs typeface="Calibri"/>
              </a:rPr>
              <a:t>At overnight camp at both Libbey and Whip Poor Will we have the Counselor-in-Training program.</a:t>
            </a:r>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algn="l" rtl="0" fontAlgn="base">
              <a:buFont typeface="Arial" panose="020B0604020202020204" pitchFamily="34" charset="0"/>
              <a:buChar char="•"/>
            </a:pPr>
            <a:r>
              <a:rPr lang="en-US" sz="1900" dirty="0">
                <a:solidFill>
                  <a:srgbClr val="000000"/>
                </a:solidFill>
                <a:latin typeface="Calibri"/>
                <a:cs typeface="Calibri"/>
              </a:rPr>
              <a:t>Counselor-in-Training I is for girls going into grades 10-12. This is a two week opportunity where girls spend time with the CIT Director learning about the GSLE, girl age level characteristics, and how to lead programs.</a:t>
            </a:r>
            <a:r>
              <a:rPr lang="en-US" sz="1900" dirty="0">
                <a:solidFill>
                  <a:srgbClr val="444444"/>
                </a:solidFill>
                <a:latin typeface="Calibri"/>
                <a:cs typeface="Calibri"/>
              </a:rPr>
              <a:t>​</a:t>
            </a:r>
          </a:p>
          <a:p>
            <a:pPr algn="l" rtl="0" fontAlgn="base">
              <a:buFont typeface="Arial" panose="020B0604020202020204" pitchFamily="34" charset="0"/>
              <a:buChar char="•"/>
            </a:pPr>
            <a:r>
              <a:rPr lang="en-US" sz="1900" dirty="0">
                <a:solidFill>
                  <a:srgbClr val="000000"/>
                </a:solidFill>
                <a:latin typeface="Calibri"/>
                <a:cs typeface="Calibri"/>
              </a:rPr>
              <a:t>Counselor-in-Training II is for girls going into grades 11-12 who have completed CIT I. This is also a two-week opportunity where the girls spend the first week building on the skills they learned in CIT I. The second week girls are assigned to a younger girl camp session and they work with that group from breakfast to bedtime each day and spend one night sleeping in a unit with girls like a counselor would. They also will have the opportunity to shadow our specialty positions as well as work with an assigned program session.</a:t>
            </a:r>
            <a:r>
              <a:rPr lang="en-US" sz="1900" dirty="0">
                <a:solidFill>
                  <a:srgbClr val="444444"/>
                </a:solidFill>
                <a:latin typeface="Calibri"/>
                <a:cs typeface="Calibri"/>
              </a:rPr>
              <a:t>​</a:t>
            </a:r>
          </a:p>
          <a:p>
            <a:pPr fontAlgn="base">
              <a:buFont typeface="Arial" panose="020B0604020202020204" pitchFamily="34" charset="0"/>
              <a:buChar char="•"/>
            </a:pPr>
            <a:r>
              <a:rPr lang="en-US" sz="1900" dirty="0">
                <a:solidFill>
                  <a:srgbClr val="000000"/>
                </a:solidFill>
                <a:latin typeface="Calibri"/>
                <a:cs typeface="Calibri"/>
              </a:rPr>
              <a:t>CITs do go home on the weekends between their sessions. </a:t>
            </a:r>
            <a:endParaRPr lang="en-US" sz="1900" dirty="0">
              <a:solidFill>
                <a:srgbClr val="444444"/>
              </a:solidFill>
              <a:latin typeface="Calibri"/>
              <a:cs typeface="Calibri"/>
            </a:endParaRPr>
          </a:p>
          <a:p>
            <a:pPr algn="l" rtl="0" fontAlgn="base">
              <a:buFont typeface="Arial" panose="020B0604020202020204" pitchFamily="34" charset="0"/>
              <a:buChar char="•"/>
            </a:pPr>
            <a:r>
              <a:rPr lang="en-US" sz="1900" dirty="0">
                <a:solidFill>
                  <a:srgbClr val="000000"/>
                </a:solidFill>
                <a:latin typeface="Calibri"/>
                <a:cs typeface="Calibri"/>
              </a:rPr>
              <a:t>After they have completed CIT 1 and 2, girls going into the 12 grade can apply to be a Junior Counselor. They attend a 3 day training before camp starts and then complete at least one internship week at both Camp Whip Poor Will and Camp Libbey.    </a:t>
            </a:r>
            <a:r>
              <a:rPr lang="en-US" sz="1900" dirty="0">
                <a:solidFill>
                  <a:srgbClr val="444444"/>
                </a:solidFill>
                <a:latin typeface="Calibri"/>
                <a:cs typeface="Calibri"/>
              </a:rPr>
              <a:t>​</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a:p>
        </p:txBody>
      </p:sp>
    </p:spTree>
    <p:extLst>
      <p:ext uri="{BB962C8B-B14F-4D97-AF65-F5344CB8AC3E}">
        <p14:creationId xmlns:p14="http://schemas.microsoft.com/office/powerpoint/2010/main" val="4117305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15</a:t>
            </a:fld>
            <a:endParaRPr lang="en-US"/>
          </a:p>
        </p:txBody>
      </p:sp>
    </p:spTree>
    <p:extLst>
      <p:ext uri="{BB962C8B-B14F-4D97-AF65-F5344CB8AC3E}">
        <p14:creationId xmlns:p14="http://schemas.microsoft.com/office/powerpoint/2010/main" val="2310205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Luna – can you do a demo???</a:t>
            </a:r>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a:p>
        </p:txBody>
      </p:sp>
    </p:spTree>
    <p:extLst>
      <p:ext uri="{BB962C8B-B14F-4D97-AF65-F5344CB8AC3E}">
        <p14:creationId xmlns:p14="http://schemas.microsoft.com/office/powerpoint/2010/main" val="329910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things like</a:t>
            </a:r>
          </a:p>
          <a:p>
            <a:pPr marL="171450" indent="-171450">
              <a:buFont typeface="Arial" panose="020B0604020202020204" pitchFamily="34" charset="0"/>
              <a:buChar char="•"/>
            </a:pPr>
            <a:r>
              <a:rPr lang="en-US" dirty="0"/>
              <a:t>Talking about missing home – totally normal – please don’t tell  your kids you will pick them up! Will create upset campers at camp. </a:t>
            </a:r>
          </a:p>
          <a:p>
            <a:pPr marL="514342"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are some other things they can do – write letters, bring a bear (have caregivers send letters each day </a:t>
            </a:r>
            <a:r>
              <a:rPr lang="en-US" dirty="0" err="1"/>
              <a:t>etc</a:t>
            </a:r>
            <a:r>
              <a:rPr lang="en-US" dirty="0"/>
              <a:t>…) </a:t>
            </a:r>
          </a:p>
          <a:p>
            <a:pPr marL="171450" indent="-171450">
              <a:buFont typeface="Arial" panose="020B0604020202020204" pitchFamily="34" charset="0"/>
              <a:buChar char="•"/>
            </a:pPr>
            <a:r>
              <a:rPr lang="en-US" dirty="0"/>
              <a:t>Spend the night away from home</a:t>
            </a:r>
          </a:p>
          <a:p>
            <a:pPr marL="171450" indent="-171450">
              <a:buFont typeface="Arial" panose="020B0604020202020204" pitchFamily="34" charset="0"/>
              <a:buChar char="•"/>
            </a:pPr>
            <a:r>
              <a:rPr lang="en-US" dirty="0"/>
              <a:t>Practice using flash lights </a:t>
            </a:r>
          </a:p>
          <a:p>
            <a:pPr marL="171450" indent="-171450">
              <a:buFont typeface="Arial" panose="020B0604020202020204" pitchFamily="34" charset="0"/>
              <a:buChar char="•"/>
            </a:pPr>
            <a:r>
              <a:rPr lang="en-US" dirty="0"/>
              <a:t>Practice night time routine </a:t>
            </a:r>
          </a:p>
          <a:p>
            <a:pPr marL="171450" indent="-171450">
              <a:buFont typeface="Arial" panose="020B0604020202020204" pitchFamily="34" charset="0"/>
              <a:buChar char="•"/>
            </a:pPr>
            <a:r>
              <a:rPr lang="en-US" dirty="0"/>
              <a:t>Night time sounds at camp </a:t>
            </a:r>
          </a:p>
          <a:p>
            <a:pPr marL="171450" indent="-171450">
              <a:buFont typeface="Arial" panose="020B0604020202020204" pitchFamily="34" charset="0"/>
              <a:buChar char="•"/>
            </a:pPr>
            <a:r>
              <a:rPr lang="en-US" dirty="0"/>
              <a:t>Trying new things</a:t>
            </a:r>
          </a:p>
          <a:p>
            <a:pPr marL="171450" indent="-171450">
              <a:buFont typeface="Arial" panose="020B0604020202020204" pitchFamily="34" charset="0"/>
              <a:buChar char="•"/>
            </a:pPr>
            <a:r>
              <a:rPr lang="en-US" dirty="0"/>
              <a:t>No phone policy </a:t>
            </a:r>
          </a:p>
          <a:p>
            <a:pPr marL="171450" indent="-171450">
              <a:buFont typeface="Arial" panose="020B0604020202020204" pitchFamily="34" charset="0"/>
              <a:buChar char="•"/>
            </a:pPr>
            <a:endParaRPr lang="en-US" dirty="0"/>
          </a:p>
          <a:p>
            <a:pPr marL="342892"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a:p>
        </p:txBody>
      </p:sp>
    </p:spTree>
    <p:extLst>
      <p:ext uri="{BB962C8B-B14F-4D97-AF65-F5344CB8AC3E}">
        <p14:creationId xmlns:p14="http://schemas.microsoft.com/office/powerpoint/2010/main" val="1359945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t>
            </a:r>
          </a:p>
          <a:p>
            <a:pPr marL="171450" indent="-171450">
              <a:buFont typeface="Arial" panose="020B0604020202020204" pitchFamily="34" charset="0"/>
              <a:buChar char="•"/>
            </a:pPr>
            <a:r>
              <a:rPr lang="en-US" dirty="0"/>
              <a:t>Campers packing own stuff</a:t>
            </a:r>
          </a:p>
          <a:p>
            <a:pPr marL="171450" indent="-171450">
              <a:buFont typeface="Arial" panose="020B0604020202020204" pitchFamily="34" charset="0"/>
              <a:buChar char="•"/>
            </a:pPr>
            <a:r>
              <a:rPr lang="en-US" dirty="0"/>
              <a:t>Packing in a tote vs. a bag</a:t>
            </a:r>
          </a:p>
          <a:p>
            <a:pPr marL="171450" indent="-171450">
              <a:buFont typeface="Arial" panose="020B0604020202020204" pitchFamily="34" charset="0"/>
              <a:buChar char="•"/>
            </a:pPr>
            <a:r>
              <a:rPr lang="en-US" dirty="0"/>
              <a:t>Labeling everything </a:t>
            </a:r>
            <a:r>
              <a:rPr lang="en-US" dirty="0" err="1"/>
              <a:t>etc</a:t>
            </a:r>
            <a:r>
              <a:rPr lang="en-US" dirty="0"/>
              <a:t>…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a:p>
        </p:txBody>
      </p:sp>
    </p:spTree>
    <p:extLst>
      <p:ext uri="{BB962C8B-B14F-4D97-AF65-F5344CB8AC3E}">
        <p14:creationId xmlns:p14="http://schemas.microsoft.com/office/powerpoint/2010/main" val="4169235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333333"/>
                </a:solidFill>
                <a:effectLst/>
                <a:latin typeface="Lato" panose="020F0502020204030203" pitchFamily="34" charset="0"/>
              </a:rPr>
              <a:t>To view and pay the balance due, log into </a:t>
            </a:r>
            <a:r>
              <a:rPr lang="en-US" b="0" i="0" dirty="0" err="1">
                <a:solidFill>
                  <a:srgbClr val="333333"/>
                </a:solidFill>
                <a:effectLst/>
                <a:latin typeface="Lato" panose="020F0502020204030203" pitchFamily="34" charset="0"/>
              </a:rPr>
              <a:t>MyGS</a:t>
            </a:r>
            <a:r>
              <a:rPr lang="en-US" b="0" i="0" dirty="0">
                <a:solidFill>
                  <a:srgbClr val="333333"/>
                </a:solidFill>
                <a:effectLst/>
                <a:latin typeface="Lato" panose="020F0502020204030203" pitchFamily="34" charset="0"/>
              </a:rPr>
              <a:t>. The balance due can be paid by credit card and also by cash, check or Digital Dough by mail, or delivered in person to a regional service center. The balance of all camps must be paid IN FULL by May 1.</a:t>
            </a:r>
          </a:p>
          <a:p>
            <a:pPr marL="171450" indent="-171450" algn="l">
              <a:buFont typeface="Arial" panose="020B0604020202020204" pitchFamily="34" charset="0"/>
              <a:buChar char="•"/>
            </a:pPr>
            <a:r>
              <a:rPr lang="en-US" b="0" i="0" dirty="0">
                <a:solidFill>
                  <a:srgbClr val="333333"/>
                </a:solidFill>
                <a:effectLst/>
                <a:latin typeface="Lato" panose="020F0502020204030203" pitchFamily="34" charset="0"/>
              </a:rPr>
              <a:t>To ensure fair and timely registration of all campers, registrations submitted without the appropriate forms completed and/or proper fee included will not be accepted and will be returned. If the balance is not paid by May 15, your reservation will be canceled and your deposit forfeited. Each camp registration form submitted on or after May 1, must include payment in full for each camp program.</a:t>
            </a:r>
          </a:p>
          <a:p>
            <a:pPr marL="171450" indent="-171450" algn="l">
              <a:buFont typeface="Arial" panose="020B0604020202020204" pitchFamily="34" charset="0"/>
              <a:buChar char="•"/>
            </a:pPr>
            <a:r>
              <a:rPr lang="en-US" b="0" i="0" dirty="0">
                <a:solidFill>
                  <a:srgbClr val="333333"/>
                </a:solidFill>
                <a:effectLst/>
                <a:latin typeface="Lato" panose="020F0502020204030203" pitchFamily="34" charset="0"/>
              </a:rPr>
              <a:t>Financial assistance –  https://form.jotform.com/210387138738058</a:t>
            </a:r>
          </a:p>
          <a:p>
            <a:pPr algn="l"/>
            <a:r>
              <a:rPr lang="en-US" b="0" i="0" dirty="0">
                <a:solidFill>
                  <a:srgbClr val="2C3345"/>
                </a:solidFill>
                <a:effectLst/>
                <a:latin typeface="Inter"/>
              </a:rPr>
              <a:t>Girls should not be turned away when she has a desire to discover new things, connect with other girls, and make the world a better place. If you need financial assistance to attend summer camp, we're here to help!</a:t>
            </a:r>
          </a:p>
          <a:p>
            <a:pPr algn="l"/>
            <a:r>
              <a:rPr lang="en-US" b="0" i="0" dirty="0">
                <a:solidFill>
                  <a:srgbClr val="2C3345"/>
                </a:solidFill>
                <a:effectLst/>
                <a:latin typeface="Inter"/>
              </a:rPr>
              <a:t>Complete the form below and we'll contact you as soon as we've awarded your financial assistance!</a:t>
            </a:r>
          </a:p>
          <a:p>
            <a:pPr marL="171450" indent="-171450" algn="l">
              <a:buFont typeface="Arial" panose="020B0604020202020204" pitchFamily="34" charset="0"/>
              <a:buChar char="•"/>
            </a:pPr>
            <a:r>
              <a:rPr lang="en-US" b="0" i="0" dirty="0">
                <a:solidFill>
                  <a:srgbClr val="2C3345"/>
                </a:solidFill>
                <a:effectLst/>
                <a:latin typeface="Inter"/>
              </a:rPr>
              <a:t>Digital Dough - https://www.gswo.org/en/members/for-girl-scouts/for-cookie-sellers/digital-dough.html </a:t>
            </a:r>
          </a:p>
          <a:p>
            <a:pPr algn="l"/>
            <a:endParaRPr lang="en-US" b="0" i="0" dirty="0">
              <a:solidFill>
                <a:srgbClr val="2C3345"/>
              </a:solidFill>
              <a:effectLst/>
              <a:latin typeface="Inter"/>
            </a:endParaRPr>
          </a:p>
          <a:p>
            <a:pPr marL="171450" indent="-171450" algn="l">
              <a:buFont typeface="Arial" panose="020B0604020202020204" pitchFamily="34" charset="0"/>
              <a:buChar char="•"/>
            </a:pPr>
            <a:endParaRPr lang="en-US" b="0" i="0" dirty="0">
              <a:solidFill>
                <a:srgbClr val="333333"/>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21</a:t>
            </a:fld>
            <a:endParaRPr lang="en-US"/>
          </a:p>
        </p:txBody>
      </p:sp>
    </p:spTree>
    <p:extLst>
      <p:ext uri="{BB962C8B-B14F-4D97-AF65-F5344CB8AC3E}">
        <p14:creationId xmlns:p14="http://schemas.microsoft.com/office/powerpoint/2010/main" val="101862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444444"/>
                </a:solidFill>
                <a:latin typeface="Calibri"/>
                <a:cs typeface="Calibri"/>
              </a:rPr>
              <a:t>Before we jump into the agenda We’re going to introduce ourselves and the rest of the team that isn’t able to be on today. I’m _______________ and I direct ________________ at ________________ and I’m _____________________________. Allison isn’t able to join today but she directs overnight camp at Libbey and Whip Poor Will and Tori helps support the three of us. </a:t>
            </a:r>
          </a:p>
        </p:txBody>
      </p:sp>
      <p:sp>
        <p:nvSpPr>
          <p:cNvPr id="4" name="Slide Number Placeholder 3"/>
          <p:cNvSpPr>
            <a:spLocks noGrp="1"/>
          </p:cNvSpPr>
          <p:nvPr>
            <p:ph type="sldNum" sz="quarter" idx="5"/>
          </p:nvPr>
        </p:nvSpPr>
        <p:spPr/>
        <p:txBody>
          <a:bodyPr/>
          <a:lstStyle/>
          <a:p>
            <a:fld id="{418D6D84-A646-E642-963F-FEAA763E137C}" type="slidenum">
              <a:rPr lang="en-US" smtClean="0"/>
              <a:t>2</a:t>
            </a:fld>
            <a:endParaRPr lang="en-US"/>
          </a:p>
        </p:txBody>
      </p:sp>
    </p:spTree>
    <p:extLst>
      <p:ext uri="{BB962C8B-B14F-4D97-AF65-F5344CB8AC3E}">
        <p14:creationId xmlns:p14="http://schemas.microsoft.com/office/powerpoint/2010/main" val="487596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rl Scout Display Light"/>
              </a:rPr>
              <a:t>Tori? anyone?</a:t>
            </a: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a:p>
        </p:txBody>
      </p:sp>
    </p:spTree>
    <p:extLst>
      <p:ext uri="{BB962C8B-B14F-4D97-AF65-F5344CB8AC3E}">
        <p14:creationId xmlns:p14="http://schemas.microsoft.com/office/powerpoint/2010/main" val="41429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rl Scout Display Light"/>
              </a:rPr>
              <a:t>Today we’re going to do a brief recap of our camp programs and properties, talk about CampDoc.com – our online “paperwork” submission, discuss some strategies for setting your camper up for a successful camp experience and how to pack for camp then have time for Q &amp; A</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a:p>
        </p:txBody>
      </p:sp>
    </p:spTree>
    <p:extLst>
      <p:ext uri="{BB962C8B-B14F-4D97-AF65-F5344CB8AC3E}">
        <p14:creationId xmlns:p14="http://schemas.microsoft.com/office/powerpoint/2010/main" val="271248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444444"/>
                </a:solidFill>
                <a:latin typeface="Calibri"/>
                <a:cs typeface="Calibri"/>
              </a:rPr>
              <a:t>Chelsea</a:t>
            </a:r>
          </a:p>
          <a:p>
            <a:endParaRPr lang="en-US" sz="1900" dirty="0">
              <a:solidFill>
                <a:srgbClr val="444444"/>
              </a:solidFill>
              <a:latin typeface="Calibri"/>
              <a:cs typeface="Calibri"/>
            </a:endParaRPr>
          </a:p>
          <a:p>
            <a:r>
              <a:rPr lang="en-US" dirty="0">
                <a:solidFill>
                  <a:srgbClr val="000000"/>
                </a:solidFill>
                <a:latin typeface="Girl Scout Display Light"/>
                <a:cs typeface="Calibri"/>
              </a:rPr>
              <a:t>Many of you are probably already signed up for camp, but if you’re still debating or wanting a little more info about each camp property lets recap our camp properties and the programs we run at each</a:t>
            </a:r>
            <a:endParaRPr lang="en-US" sz="1900" dirty="0">
              <a:solidFill>
                <a:srgbClr val="444444"/>
              </a:solidFill>
              <a:latin typeface="Calibri"/>
              <a:cs typeface="Calibri"/>
            </a:endParaRPr>
          </a:p>
          <a:p>
            <a:pPr algn="l" rtl="0" fontAlgn="base"/>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algn="l" rtl="0" fontAlgn="base"/>
            <a:r>
              <a:rPr lang="en-US" sz="1900" dirty="0">
                <a:solidFill>
                  <a:srgbClr val="444444"/>
                </a:solidFill>
                <a:latin typeface="Calibri"/>
                <a:cs typeface="Calibri"/>
              </a:rPr>
              <a:t>​</a:t>
            </a:r>
            <a:endParaRPr lang="en-US" sz="1900" dirty="0">
              <a:latin typeface="Calibri"/>
              <a:cs typeface="Calibri"/>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a:p>
        </p:txBody>
      </p:sp>
    </p:spTree>
    <p:extLst>
      <p:ext uri="{BB962C8B-B14F-4D97-AF65-F5344CB8AC3E}">
        <p14:creationId xmlns:p14="http://schemas.microsoft.com/office/powerpoint/2010/main" val="100552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b="1" dirty="0">
                <a:solidFill>
                  <a:srgbClr val="444444"/>
                </a:solidFill>
                <a:latin typeface="Calibri"/>
                <a:cs typeface="Calibri"/>
              </a:rPr>
              <a:t>​Chelsea</a:t>
            </a:r>
            <a:endParaRPr lang="en-US" b="1" i="0" dirty="0">
              <a:solidFill>
                <a:srgbClr val="444444"/>
              </a:solidFill>
              <a:effectLst/>
              <a:latin typeface="Calibri"/>
              <a:cs typeface="Calibri"/>
            </a:endParaRPr>
          </a:p>
          <a:p>
            <a:pPr fontAlgn="base"/>
            <a:endParaRPr lang="en-US" sz="1900" dirty="0">
              <a:solidFill>
                <a:srgbClr val="000000"/>
              </a:solidFill>
              <a:latin typeface="Calibri"/>
              <a:cs typeface="Calibri"/>
            </a:endParaRPr>
          </a:p>
          <a:p>
            <a:pPr fontAlgn="base"/>
            <a:r>
              <a:rPr lang="en-US" sz="1900" dirty="0">
                <a:solidFill>
                  <a:srgbClr val="000000"/>
                </a:solidFill>
                <a:latin typeface="Calibri"/>
                <a:cs typeface="Calibri"/>
              </a:rPr>
              <a:t>We host our summer camp opportunities at 4 of our camp properties across the council.  </a:t>
            </a:r>
            <a:r>
              <a:rPr lang="en-US" sz="1900" dirty="0">
                <a:solidFill>
                  <a:srgbClr val="444444"/>
                </a:solidFill>
                <a:latin typeface="Calibri"/>
                <a:cs typeface="Calibri"/>
              </a:rPr>
              <a:t>​Each camp is ACA Accredited. </a:t>
            </a:r>
          </a:p>
          <a:p>
            <a:pPr fontAlgn="base"/>
            <a:endParaRPr lang="en-US" b="0" i="0" dirty="0">
              <a:solidFill>
                <a:srgbClr val="444444"/>
              </a:solidFill>
              <a:effectLst/>
              <a:latin typeface="Calibri"/>
              <a:cs typeface="Calibri"/>
            </a:endParaRPr>
          </a:p>
          <a:p>
            <a:pPr marL="302047" indent="-302047" fontAlgn="base">
              <a:buFont typeface="Arial" panose="020B0604020202020204" pitchFamily="34" charset="0"/>
              <a:buChar char="•"/>
            </a:pPr>
            <a:r>
              <a:rPr lang="en-US" sz="1900" dirty="0">
                <a:solidFill>
                  <a:srgbClr val="000000"/>
                </a:solidFill>
                <a:latin typeface="Calibri"/>
                <a:cs typeface="Calibri"/>
              </a:rPr>
              <a:t>First we have Camp Libbey, located in Defiance which is about an hour west of Toledo, and we host overnight and troop adventure camp there.</a:t>
            </a:r>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marL="302047" indent="-302047" fontAlgn="base">
              <a:buFont typeface="Arial" panose="020B0604020202020204" pitchFamily="34" charset="0"/>
              <a:buChar char="•"/>
            </a:pPr>
            <a:r>
              <a:rPr lang="en-US" sz="1900" dirty="0">
                <a:solidFill>
                  <a:srgbClr val="000000"/>
                </a:solidFill>
                <a:latin typeface="Calibri"/>
                <a:cs typeface="Calibri"/>
              </a:rPr>
              <a:t>Next, Camp Stonybrook is in Waynesville and is home to troop adventure camp for the majority of the summer. </a:t>
            </a:r>
            <a:endParaRPr lang="en-US" sz="1900" dirty="0">
              <a:solidFill>
                <a:srgbClr val="444444"/>
              </a:solidFill>
              <a:latin typeface="Calibri"/>
              <a:cs typeface="Calibri"/>
            </a:endParaRPr>
          </a:p>
          <a:p>
            <a:pPr marL="302047" indent="-302047" fontAlgn="base">
              <a:buFont typeface="Arial" panose="020B0604020202020204" pitchFamily="34" charset="0"/>
              <a:buChar char="•"/>
            </a:pPr>
            <a:r>
              <a:rPr lang="en-US" sz="1900" dirty="0">
                <a:solidFill>
                  <a:srgbClr val="000000"/>
                </a:solidFill>
                <a:latin typeface="Calibri"/>
                <a:cs typeface="Calibri"/>
              </a:rPr>
              <a:t>Camp Whip Poor Will is located outside of Morrow and offers 5 weeks of overnight camp. </a:t>
            </a:r>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marL="302047" indent="-302047" fontAlgn="base">
              <a:buFont typeface="Arial" panose="020B0604020202020204" pitchFamily="34" charset="0"/>
              <a:buChar char="•"/>
            </a:pPr>
            <a:r>
              <a:rPr lang="en-US" sz="1900" dirty="0">
                <a:solidFill>
                  <a:srgbClr val="000000"/>
                </a:solidFill>
                <a:latin typeface="Calibri"/>
                <a:cs typeface="Calibri"/>
              </a:rPr>
              <a:t>And then we have Camp Butterworth in </a:t>
            </a:r>
            <a:r>
              <a:rPr lang="en-US" sz="1900" dirty="0" err="1">
                <a:solidFill>
                  <a:srgbClr val="000000"/>
                </a:solidFill>
                <a:latin typeface="Calibri"/>
                <a:cs typeface="Calibri"/>
              </a:rPr>
              <a:t>Maineville</a:t>
            </a:r>
            <a:r>
              <a:rPr lang="en-US" sz="1900" dirty="0">
                <a:solidFill>
                  <a:srgbClr val="000000"/>
                </a:solidFill>
                <a:latin typeface="Calibri"/>
                <a:cs typeface="Calibri"/>
              </a:rPr>
              <a:t>, which is near Cincinnati, and it has 8 weeks of day camp.</a:t>
            </a:r>
            <a:r>
              <a:rPr lang="en-US" sz="1900" dirty="0">
                <a:solidFill>
                  <a:srgbClr val="444444"/>
                </a:solidFill>
                <a:latin typeface="Calibri"/>
                <a:cs typeface="Calibri"/>
              </a:rPr>
              <a:t>​</a:t>
            </a:r>
            <a:endParaRPr lang="en-US" b="0" i="0" dirty="0">
              <a:solidFill>
                <a:srgbClr val="444444"/>
              </a:solidFill>
              <a:effectLst/>
              <a:latin typeface="Calibri"/>
              <a:cs typeface="Calibri"/>
            </a:endParaRPr>
          </a:p>
          <a:p>
            <a:pPr fontAlgn="base"/>
            <a:endParaRPr lang="en-US" dirty="0">
              <a:solidFill>
                <a:srgbClr val="444444"/>
              </a:solidFill>
              <a:latin typeface="Calibri"/>
              <a:cs typeface="Calibri"/>
            </a:endParaRPr>
          </a:p>
          <a:p>
            <a:r>
              <a:rPr lang="en-US" sz="1900" dirty="0">
                <a:latin typeface="Calibri"/>
                <a:cs typeface="Calibri"/>
              </a:rPr>
              <a:t>We host camp open houses at each of these camps at the beginning of the summer – you and your camper can attend to get a feel for what the camp looks like and meet some of the camp staff. We will share the open house dates for each camp as we learn more about each one.  </a:t>
            </a:r>
          </a:p>
          <a:p>
            <a:endParaRPr lang="en-US" sz="1900" dirty="0">
              <a:latin typeface="Calibri"/>
              <a:cs typeface="Calibri"/>
            </a:endParaRPr>
          </a:p>
          <a:p>
            <a:pPr fontAlgn="base"/>
            <a:r>
              <a:rPr lang="en-US" sz="1900" dirty="0">
                <a:solidFill>
                  <a:srgbClr val="000000"/>
                </a:solidFill>
                <a:latin typeface="Calibri"/>
                <a:cs typeface="Calibri"/>
              </a:rPr>
              <a:t>Now that you have an idea of where our camps are located, let's talk more about each type of camp we offer.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a:p>
        </p:txBody>
      </p:sp>
    </p:spTree>
    <p:extLst>
      <p:ext uri="{BB962C8B-B14F-4D97-AF65-F5344CB8AC3E}">
        <p14:creationId xmlns:p14="http://schemas.microsoft.com/office/powerpoint/2010/main" val="329371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rl Scout Display Light"/>
              </a:rPr>
              <a:t>Chelsea</a:t>
            </a:r>
          </a:p>
          <a:p>
            <a:r>
              <a:rPr lang="en-US" dirty="0">
                <a:latin typeface="Girl Scout Display Light"/>
              </a:rPr>
              <a:t>Camp Libbey is in Defiance, it'll be the second year that the TAC team is running it up at Libbey for 3 sessions</a:t>
            </a:r>
          </a:p>
          <a:p>
            <a:pPr marL="361787" lvl="1" indent="-181229">
              <a:buFont typeface="Arial,Sans-Serif"/>
              <a:buChar char="•"/>
            </a:pPr>
            <a:r>
              <a:rPr lang="en-US" dirty="0">
                <a:latin typeface="Girl Scout Display Light"/>
              </a:rPr>
              <a:t>Libbey is typically not described as rustic, it has flushing bathrooms in all units, not just the lodges</a:t>
            </a:r>
          </a:p>
          <a:p>
            <a:pPr marL="361787" lvl="1" indent="-181229" defTabSz="724897">
              <a:buFont typeface="Arial,Sans-Serif"/>
              <a:buChar char="•"/>
              <a:defRPr/>
            </a:pPr>
            <a:r>
              <a:rPr lang="en-US" dirty="0">
                <a:latin typeface="Girl Scout Display Light"/>
              </a:rPr>
              <a:t>Libbey features </a:t>
            </a:r>
            <a:r>
              <a:rPr lang="en-US" dirty="0">
                <a:solidFill>
                  <a:schemeClr val="accent4"/>
                </a:solidFill>
                <a:latin typeface="Girl Scout Text Book"/>
              </a:rPr>
              <a:t>a climbing wall, high and low challenge course, target sports barn, sky deck, pool, creek and more!</a:t>
            </a:r>
            <a:endParaRPr lang="en-US" dirty="0">
              <a:solidFill>
                <a:schemeClr val="accent4"/>
              </a:solidFill>
            </a:endParaRPr>
          </a:p>
          <a:p>
            <a:pPr marL="361787" lvl="1" indent="-181229">
              <a:buFont typeface="Arial,Sans-Serif"/>
              <a:buChar char="•"/>
            </a:pPr>
            <a:endParaRPr lang="en-US" dirty="0">
              <a:latin typeface="Girl Scout Display Light"/>
            </a:endParaRPr>
          </a:p>
          <a:p>
            <a:pPr marL="361787" lvl="1" indent="-181229">
              <a:buFont typeface="Arial,Sans-Serif"/>
              <a:buChar char="•"/>
            </a:pPr>
            <a:r>
              <a:rPr lang="en-US" dirty="0">
                <a:latin typeface="Girl Scout Display Light"/>
              </a:rPr>
              <a:t>The Open House at Camp Libbey is May 25 from 1-3pm</a:t>
            </a:r>
          </a:p>
          <a:p>
            <a:pPr marL="361787" lvl="1" indent="-181229">
              <a:buFont typeface="Arial,Sans-Serif"/>
              <a:buChar char="•"/>
            </a:pPr>
            <a:endParaRPr lang="en-US" dirty="0">
              <a:latin typeface="Girl Scout Display Light"/>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a:p>
        </p:txBody>
      </p:sp>
    </p:spTree>
    <p:extLst>
      <p:ext uri="{BB962C8B-B14F-4D97-AF65-F5344CB8AC3E}">
        <p14:creationId xmlns:p14="http://schemas.microsoft.com/office/powerpoint/2010/main" val="332683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a:buFont typeface="Arial,Sans-Serif"/>
              <a:buChar char="•"/>
            </a:pPr>
            <a:r>
              <a:rPr lang="en-US" dirty="0">
                <a:latin typeface="Girl Scout Display Light"/>
              </a:rPr>
              <a:t>Chelsea</a:t>
            </a:r>
          </a:p>
          <a:p>
            <a:pPr marL="181229" indent="-181229">
              <a:buFont typeface="Arial,Sans-Serif"/>
              <a:buChar char="•"/>
            </a:pPr>
            <a:r>
              <a:rPr lang="en-US" dirty="0">
                <a:latin typeface="Girl Scout Display Light"/>
              </a:rPr>
              <a:t>Camp Stonybrook is located in Waynesville, about a 45 minute drive from Cincinnati, and 30 minutes from Dayton.  </a:t>
            </a:r>
          </a:p>
          <a:p>
            <a:pPr marL="302047" indent="-302047" defTabSz="724897">
              <a:buFont typeface="Arial,Sans-Serif"/>
              <a:buChar char="•"/>
              <a:defRPr/>
            </a:pPr>
            <a:r>
              <a:rPr lang="en-US" dirty="0">
                <a:latin typeface="Girl Scout Display Light"/>
              </a:rPr>
              <a:t>Stonybrook is rustic and has 4 tent units with latrines and 2 split lodges. The pool house bathrooms are always open for troops to use. </a:t>
            </a:r>
            <a:r>
              <a:rPr lang="en-US" dirty="0">
                <a:solidFill>
                  <a:schemeClr val="accent4"/>
                </a:solidFill>
                <a:latin typeface="Girl Scout Text Book"/>
              </a:rPr>
              <a:t>Stonybrook has a climbing wall, low challenge course, archery range, pool, creek among other things.</a:t>
            </a:r>
            <a:endParaRPr lang="en-US" dirty="0">
              <a:solidFill>
                <a:schemeClr val="accent4"/>
              </a:solidFill>
            </a:endParaRPr>
          </a:p>
          <a:p>
            <a:pPr marL="302047" indent="-302047">
              <a:buFont typeface="Arial,Sans-Serif"/>
              <a:buChar char="•"/>
            </a:pPr>
            <a:endParaRPr lang="en-US" dirty="0">
              <a:latin typeface="Girl Scout Display Light"/>
            </a:endParaRPr>
          </a:p>
          <a:p>
            <a:pPr marL="302047" indent="-302047">
              <a:buFont typeface="Arial,Sans-Serif"/>
              <a:buChar char="•"/>
            </a:pPr>
            <a:r>
              <a:rPr lang="en-US" dirty="0">
                <a:latin typeface="Girl Scout Display Light"/>
              </a:rPr>
              <a:t>The open House at Camp Stonybrook is June 2 from 2-4pm</a:t>
            </a:r>
          </a:p>
        </p:txBody>
      </p:sp>
      <p:sp>
        <p:nvSpPr>
          <p:cNvPr id="4" name="Slide Number Placeholder 3"/>
          <p:cNvSpPr>
            <a:spLocks noGrp="1"/>
          </p:cNvSpPr>
          <p:nvPr>
            <p:ph type="sldNum" sz="quarter" idx="5"/>
          </p:nvPr>
        </p:nvSpPr>
        <p:spPr/>
        <p:txBody>
          <a:bodyPr/>
          <a:lstStyle/>
          <a:p>
            <a:fld id="{418D6D84-A646-E642-963F-FEAA763E137C}" type="slidenum">
              <a:rPr lang="en-US" smtClean="0"/>
              <a:pPr/>
              <a:t>7</a:t>
            </a:fld>
            <a:endParaRPr lang="en-US"/>
          </a:p>
        </p:txBody>
      </p:sp>
    </p:spTree>
    <p:extLst>
      <p:ext uri="{BB962C8B-B14F-4D97-AF65-F5344CB8AC3E}">
        <p14:creationId xmlns:p14="http://schemas.microsoft.com/office/powerpoint/2010/main" val="410697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Chelsea</a:t>
            </a:r>
          </a:p>
          <a:p>
            <a:pPr defTabSz="724897">
              <a:defRPr/>
            </a:pPr>
            <a:r>
              <a:rPr lang="en-US" dirty="0">
                <a:latin typeface="Girl Scout Display Light"/>
              </a:rPr>
              <a:t>Camp Whip Poor Will is considered to be one of our more rustic camps – it has latrines and water troughs or oasis's for hand washing and teeth brushing in the units. There are 2 shower houses – one at the pool and one near the dining hall at the main part of camp. Camp Whip Poor Will has tents and cabins that campers will stay in, as well as some other unique units like the treehouses and covered wagons. It</a:t>
            </a:r>
            <a:r>
              <a:rPr lang="en-US" dirty="0">
                <a:solidFill>
                  <a:schemeClr val="accent4"/>
                </a:solidFill>
                <a:latin typeface="Girl Scout Text Book"/>
              </a:rPr>
              <a:t> has a climbing wall, high and low challenge course, archery range, lake, pool, new weather station and more.</a:t>
            </a:r>
            <a:endParaRPr lang="en-US" dirty="0">
              <a:latin typeface="Girl Scout Display Light"/>
            </a:endParaRPr>
          </a:p>
          <a:p>
            <a:endParaRPr lang="en-US" dirty="0"/>
          </a:p>
          <a:p>
            <a:r>
              <a:rPr lang="en-US" dirty="0">
                <a:latin typeface="Girl Scout Display Light"/>
              </a:rPr>
              <a:t>Each summer camp hosts an open house so anyone who would like to check out camp before their camper attends can see what camp has to offer, ask questions and meet the Camp Directors and staff! The Whip poor Will Open House will be June 2 from 1-3pm.</a:t>
            </a:r>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a:p>
        </p:txBody>
      </p:sp>
    </p:spTree>
    <p:extLst>
      <p:ext uri="{BB962C8B-B14F-4D97-AF65-F5344CB8AC3E}">
        <p14:creationId xmlns:p14="http://schemas.microsoft.com/office/powerpoint/2010/main" val="1024727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rl Scout Display Light"/>
              </a:rPr>
              <a:t>Chelsea</a:t>
            </a:r>
          </a:p>
          <a:p>
            <a:pPr defTabSz="724897">
              <a:defRPr/>
            </a:pPr>
            <a:r>
              <a:rPr lang="en-US" dirty="0">
                <a:latin typeface="Girl Scout Display Light"/>
              </a:rPr>
              <a:t>Camp Butterworth is located in Maineville, which is about 30 min from Cincinnati. It has some great program spaces as you can see in the pictures. It </a:t>
            </a:r>
            <a:r>
              <a:rPr lang="en-US" dirty="0">
                <a:solidFill>
                  <a:schemeClr val="accent4"/>
                </a:solidFill>
                <a:latin typeface="Girl Scout Text Book"/>
              </a:rPr>
              <a:t>has a shallow pool with water features, small indoor climbing wall, creek, hiking trails, archery barn, Nature’s Playground and much more!</a:t>
            </a:r>
            <a:endParaRPr lang="en-US" dirty="0">
              <a:latin typeface="Girl Scout Display Light"/>
            </a:endParaRPr>
          </a:p>
          <a:p>
            <a:endParaRPr lang="en-US" dirty="0"/>
          </a:p>
          <a:p>
            <a:r>
              <a:rPr lang="en-US" dirty="0">
                <a:latin typeface="Girl Scout Display Light"/>
              </a:rPr>
              <a:t>The Camp Open House for Camp Butterworth will be June 1 from 2-4pm.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a:p>
        </p:txBody>
      </p:sp>
    </p:spTree>
    <p:extLst>
      <p:ext uri="{BB962C8B-B14F-4D97-AF65-F5344CB8AC3E}">
        <p14:creationId xmlns:p14="http://schemas.microsoft.com/office/powerpoint/2010/main" val="3299156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svg"/><Relationship Id="rId21" Type="http://schemas.openxmlformats.org/officeDocument/2006/relationships/image" Target="../media/image70.svg"/><Relationship Id="rId34" Type="http://schemas.openxmlformats.org/officeDocument/2006/relationships/image" Target="../media/image83.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sv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svg"/><Relationship Id="rId31" Type="http://schemas.openxmlformats.org/officeDocument/2006/relationships/image" Target="../media/image80.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8" Type="http://schemas.openxmlformats.org/officeDocument/2006/relationships/image" Target="../media/image5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image" Target="../media/image85.png"/><Relationship Id="rId16"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1166253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7478264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04841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8349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89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Girl Scout Text Book" panose="02020003000000000000" pitchFamily="18" charset="0"/>
              </a:defRPr>
            </a:lvl1pPr>
            <a:lvl2pPr algn="ctr">
              <a:lnSpc>
                <a:spcPct val="100000"/>
              </a:lnSpc>
              <a:defRPr sz="1800" b="0" i="0">
                <a:solidFill>
                  <a:schemeClr val="bg1"/>
                </a:solidFill>
                <a:latin typeface="Girl Scout Text Book" panose="02020003000000000000" pitchFamily="18" charset="0"/>
              </a:defRPr>
            </a:lvl2pPr>
            <a:lvl3pPr algn="ctr">
              <a:lnSpc>
                <a:spcPct val="100000"/>
              </a:lnSpc>
              <a:defRPr sz="1800" b="0" i="0">
                <a:solidFill>
                  <a:schemeClr val="bg1"/>
                </a:solidFill>
                <a:latin typeface="Girl Scout Text Book" panose="02020003000000000000" pitchFamily="18" charset="0"/>
              </a:defRPr>
            </a:lvl3pPr>
            <a:lvl4pPr algn="ctr">
              <a:lnSpc>
                <a:spcPct val="100000"/>
              </a:lnSpc>
              <a:defRPr sz="1800" b="0" i="0">
                <a:solidFill>
                  <a:schemeClr val="bg1"/>
                </a:solidFill>
                <a:latin typeface="Girl Scout Text Book" panose="02020003000000000000" pitchFamily="18" charset="0"/>
              </a:defRPr>
            </a:lvl4pPr>
            <a:lvl5pPr algn="ctr">
              <a:lnSpc>
                <a:spcPct val="100000"/>
              </a:lnSpc>
              <a:defRPr sz="18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6477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8790632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83491948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653690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255417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err="1">
                <a:solidFill>
                  <a:srgbClr val="808080"/>
                </a:solidFill>
                <a:latin typeface="Girl Scout Display Light" panose="02020003000000000000" pitchFamily="18" charset="0"/>
              </a:rPr>
              <a:t>ottom</a:t>
            </a:r>
            <a:r>
              <a:rPr lang="en-US" sz="800" b="0" i="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21332789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163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021775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Girl Scout Text Book" panose="02020003000000000000" pitchFamily="18" charset="0"/>
              </a:defRPr>
            </a:lvl1pPr>
            <a:lvl2pPr algn="ctr">
              <a:defRPr sz="1800" b="0" i="0">
                <a:solidFill>
                  <a:schemeClr val="bg1"/>
                </a:solidFill>
                <a:latin typeface="Girl Scout Text Book" panose="02020003000000000000" pitchFamily="18" charset="0"/>
              </a:defRPr>
            </a:lvl2pPr>
            <a:lvl3pPr algn="ctr">
              <a:defRPr sz="1800" b="0" i="0">
                <a:solidFill>
                  <a:schemeClr val="bg1"/>
                </a:solidFill>
                <a:latin typeface="Girl Scout Text Book" panose="02020003000000000000" pitchFamily="18" charset="0"/>
              </a:defRPr>
            </a:lvl3pPr>
            <a:lvl4pPr algn="ctr">
              <a:defRPr sz="1800" b="0" i="0">
                <a:solidFill>
                  <a:schemeClr val="bg1"/>
                </a:solidFill>
                <a:latin typeface="Girl Scout Text Book" panose="02020003000000000000" pitchFamily="18" charset="0"/>
              </a:defRPr>
            </a:lvl4pPr>
            <a:lvl5pPr algn="ctr">
              <a:defRPr sz="18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85026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280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err="1">
                <a:solidFill>
                  <a:srgbClr val="808080"/>
                </a:solidFill>
                <a:latin typeface="Girl Scout Text Book" panose="02020003000000000000" pitchFamily="18" charset="0"/>
              </a:rPr>
              <a:t>WeigWeight</a:t>
            </a:r>
            <a:r>
              <a:rPr lang="en-US" sz="800" b="0" i="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30628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err="1">
                <a:solidFill>
                  <a:srgbClr val="808080"/>
                </a:solidFill>
                <a:latin typeface="Girl Scout Text Book" panose="02020003000000000000" pitchFamily="18" charset="0"/>
              </a:rPr>
              <a:t>WeiWeight</a:t>
            </a:r>
            <a:r>
              <a:rPr lang="en-US" sz="800" b="0" i="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729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44920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7867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9338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9397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4137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710338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0477806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07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86281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7361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115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1706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1014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5763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59834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5497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35937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611421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6440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1936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6172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65179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4441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8462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2085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1641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894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54706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03384601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1672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10803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6728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0190153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5730164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500359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06221435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7474262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0417192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5204446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8960558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br>
              <a:rPr lang="en-US" sz="800" b="0" i="0">
                <a:solidFill>
                  <a:srgbClr val="808080"/>
                </a:solidFill>
                <a:latin typeface="Girl Scout Display Light" panose="02020003000000000000" pitchFamily="18" charset="0"/>
              </a:rPr>
            </a:br>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0723564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55416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688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6110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18577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51675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675760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3766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5209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4791988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88146260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100" b="0" i="0" u="none" strike="noStrike" kern="1200" cap="none" spc="0" normalizeH="0" baseline="0" noProof="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54834044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26381684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Slide Elements:</a:t>
            </a:r>
          </a:p>
          <a:p>
            <a:pPr algn="l"/>
            <a:r>
              <a:rPr lang="en-US" sz="800" b="0" i="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800" b="1" i="0">
              <a:solidFill>
                <a:srgbClr val="FF0000"/>
              </a:solidFill>
              <a:latin typeface="Girl Scout Display Light" panose="02020003000000000000" pitchFamily="18" charset="0"/>
            </a:endParaRP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848470182"/>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3266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7248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182491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60540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01032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147608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94581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7174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440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37203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72206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97162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Medium</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8204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1216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99718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userDrawn="1">
          <p15:clr>
            <a:srgbClr val="FBAE40"/>
          </p15:clr>
        </p15:guide>
        <p15:guide id="2" pos="54" userDrawn="1">
          <p15:clr>
            <a:srgbClr val="FBAE40"/>
          </p15:clr>
        </p15:guide>
        <p15:guide id="3" pos="2934" userDrawn="1">
          <p15:clr>
            <a:srgbClr val="FBAE40"/>
          </p15:clr>
        </p15:guide>
        <p15:guide id="4" pos="570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70976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07785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5539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82125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21663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93189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0874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1000" b="1" i="0">
                <a:solidFill>
                  <a:srgbClr val="FF000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chemeClr val="tx1"/>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4930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8794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90173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20976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86616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08356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8472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95052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550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3750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5830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Display Light"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856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4784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937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62391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239954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5675445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6683076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62239730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61441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5227370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9920599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7845609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0870042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8091034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71567544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6128396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0306114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6063754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1557268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82940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35788486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23145668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6776138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88763022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p>
        </p:txBody>
      </p:sp>
    </p:spTree>
    <p:extLst>
      <p:ext uri="{BB962C8B-B14F-4D97-AF65-F5344CB8AC3E}">
        <p14:creationId xmlns:p14="http://schemas.microsoft.com/office/powerpoint/2010/main" val="24967257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705998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0101247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90053407"/>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782387779"/>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2962342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451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192268653"/>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65396292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87022408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6283580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40982716"/>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881439202"/>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80246343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5354457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7493411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087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68292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01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3973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19490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09800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96242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Text Book" panose="02020003000000000000" pitchFamily="18" charset="0"/>
              </a:rPr>
              <a:t>Editable Slide Elements:</a:t>
            </a: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Text Book" panose="02020003000000000000" pitchFamily="18" charset="0"/>
              </a:rPr>
              <a:t>Use crop tool to fit image to shape.</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algn="l"/>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algn="l"/>
            <a:r>
              <a:rPr lang="en-US" sz="800" b="0" i="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Text Book" panose="02020003000000000000" pitchFamily="18" charset="0"/>
              </a:rPr>
              <a:t>Horiz</a:t>
            </a:r>
            <a:r>
              <a:rPr lang="en-US" sz="800" b="0" i="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49500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17885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69755353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a:t>
            </a:r>
            <a:r>
              <a:rPr lang="en-US" sz="800" b="0" i="0" err="1">
                <a:solidFill>
                  <a:srgbClr val="808080"/>
                </a:solidFill>
                <a:latin typeface="Girl Scout Display Light" panose="02020003000000000000" pitchFamily="18" charset="0"/>
              </a:rPr>
              <a:t>MIddle</a:t>
            </a:r>
            <a:endParaRPr lang="en-US" sz="800" b="0" i="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102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774" r:id="rId9"/>
    <p:sldLayoutId id="2147483832" r:id="rId10"/>
    <p:sldLayoutId id="2147483822" r:id="rId11"/>
    <p:sldLayoutId id="2147483823" r:id="rId12"/>
    <p:sldLayoutId id="2147483742" r:id="rId13"/>
    <p:sldLayoutId id="2147483807" r:id="rId14"/>
    <p:sldLayoutId id="2147483894" r:id="rId15"/>
    <p:sldLayoutId id="2147483795" r:id="rId16"/>
    <p:sldLayoutId id="2147483770" r:id="rId17"/>
    <p:sldLayoutId id="2147483763" r:id="rId18"/>
    <p:sldLayoutId id="2147483762" r:id="rId19"/>
    <p:sldLayoutId id="2147483761" r:id="rId20"/>
    <p:sldLayoutId id="2147483731" r:id="rId21"/>
    <p:sldLayoutId id="2147483764" r:id="rId22"/>
    <p:sldLayoutId id="2147483765" r:id="rId23"/>
    <p:sldLayoutId id="2147483766" r:id="rId24"/>
    <p:sldLayoutId id="2147483768" r:id="rId25"/>
    <p:sldLayoutId id="2147483760" r:id="rId26"/>
    <p:sldLayoutId id="2147483732" r:id="rId27"/>
    <p:sldLayoutId id="2147483769" r:id="rId28"/>
    <p:sldLayoutId id="2147483759" r:id="rId29"/>
    <p:sldLayoutId id="2147483733" r:id="rId30"/>
    <p:sldLayoutId id="2147483700" r:id="rId31"/>
    <p:sldLayoutId id="2147483855" r:id="rId32"/>
    <p:sldLayoutId id="2147483699" r:id="rId33"/>
    <p:sldLayoutId id="2147483854" r:id="rId34"/>
    <p:sldLayoutId id="2147483693" r:id="rId35"/>
    <p:sldLayoutId id="2147483853" r:id="rId36"/>
    <p:sldLayoutId id="2147483670" r:id="rId37"/>
    <p:sldLayoutId id="2147483852" r:id="rId38"/>
    <p:sldLayoutId id="2147483702" r:id="rId39"/>
    <p:sldLayoutId id="2147483856" r:id="rId40"/>
    <p:sldLayoutId id="2147483707" r:id="rId41"/>
    <p:sldLayoutId id="2147483857" r:id="rId42"/>
    <p:sldLayoutId id="2147483708" r:id="rId43"/>
    <p:sldLayoutId id="2147483858" r:id="rId44"/>
    <p:sldLayoutId id="2147483710" r:id="rId45"/>
    <p:sldLayoutId id="2147483859" r:id="rId46"/>
    <p:sldLayoutId id="2147483695" r:id="rId47"/>
    <p:sldLayoutId id="2147483692" r:id="rId48"/>
    <p:sldLayoutId id="2147483696" r:id="rId49"/>
    <p:sldLayoutId id="2147483701" r:id="rId50"/>
    <p:sldLayoutId id="2147483706" r:id="rId51"/>
    <p:sldLayoutId id="2147483698" r:id="rId52"/>
    <p:sldLayoutId id="2147483703" r:id="rId53"/>
    <p:sldLayoutId id="2147483704" r:id="rId54"/>
    <p:sldLayoutId id="2147483757" r:id="rId55"/>
    <p:sldLayoutId id="2147483758" r:id="rId56"/>
    <p:sldLayoutId id="2147483833" r:id="rId57"/>
    <p:sldLayoutId id="2147483834" r:id="rId58"/>
    <p:sldLayoutId id="2147483835" r:id="rId59"/>
    <p:sldLayoutId id="2147483836" r:id="rId60"/>
    <p:sldLayoutId id="2147483844" r:id="rId61"/>
    <p:sldLayoutId id="2147483837" r:id="rId62"/>
    <p:sldLayoutId id="2147483845" r:id="rId63"/>
    <p:sldLayoutId id="2147483838" r:id="rId64"/>
    <p:sldLayoutId id="2147483846" r:id="rId65"/>
    <p:sldLayoutId id="2147483839" r:id="rId66"/>
    <p:sldLayoutId id="2147483847" r:id="rId67"/>
    <p:sldLayoutId id="2147483843" r:id="rId68"/>
    <p:sldLayoutId id="2147483851" r:id="rId69"/>
    <p:sldLayoutId id="2147483842" r:id="rId70"/>
    <p:sldLayoutId id="2147483850" r:id="rId71"/>
    <p:sldLayoutId id="2147483840" r:id="rId72"/>
    <p:sldLayoutId id="2147483848" r:id="rId73"/>
    <p:sldLayoutId id="2147483841" r:id="rId74"/>
    <p:sldLayoutId id="2147483849" r:id="rId75"/>
    <p:sldLayoutId id="2147483771" r:id="rId76"/>
    <p:sldLayoutId id="2147483668" r:id="rId77"/>
    <p:sldLayoutId id="2147483714" r:id="rId78"/>
    <p:sldLayoutId id="2147483715" r:id="rId79"/>
    <p:sldLayoutId id="2147483716" r:id="rId80"/>
    <p:sldLayoutId id="2147483662" r:id="rId81"/>
    <p:sldLayoutId id="2147483713" r:id="rId82"/>
    <p:sldLayoutId id="2147483811" r:id="rId83"/>
    <p:sldLayoutId id="2147483812" r:id="rId84"/>
    <p:sldLayoutId id="2147483813" r:id="rId85"/>
    <p:sldLayoutId id="2147483814" r:id="rId86"/>
    <p:sldLayoutId id="2147483815" r:id="rId87"/>
    <p:sldLayoutId id="2147483816" r:id="rId88"/>
    <p:sldLayoutId id="2147483657" r:id="rId89"/>
    <p:sldLayoutId id="2147483717" r:id="rId90"/>
    <p:sldLayoutId id="2147483663" r:id="rId91"/>
    <p:sldLayoutId id="2147483711" r:id="rId92"/>
    <p:sldLayoutId id="2147483718" r:id="rId93"/>
    <p:sldLayoutId id="2147483719" r:id="rId94"/>
    <p:sldLayoutId id="2147483720" r:id="rId95"/>
    <p:sldLayoutId id="2147483722" r:id="rId96"/>
    <p:sldLayoutId id="2147483772" r:id="rId97"/>
    <p:sldLayoutId id="2147483817" r:id="rId98"/>
    <p:sldLayoutId id="2147483802" r:id="rId99"/>
    <p:sldLayoutId id="2147483790" r:id="rId100"/>
    <p:sldLayoutId id="2147483803" r:id="rId101"/>
    <p:sldLayoutId id="2147483791" r:id="rId102"/>
    <p:sldLayoutId id="2147483818" r:id="rId103"/>
    <p:sldLayoutId id="2147483805" r:id="rId104"/>
    <p:sldLayoutId id="2147483773" r:id="rId105"/>
    <p:sldLayoutId id="2147483819" r:id="rId106"/>
    <p:sldLayoutId id="2147483792" r:id="rId107"/>
    <p:sldLayoutId id="2147483804" r:id="rId108"/>
    <p:sldLayoutId id="2147483806" r:id="rId109"/>
    <p:sldLayoutId id="2147483793" r:id="rId110"/>
    <p:sldLayoutId id="2147483725" r:id="rId111"/>
    <p:sldLayoutId id="2147483861" r:id="rId112"/>
    <p:sldLayoutId id="2147483783" r:id="rId113"/>
    <p:sldLayoutId id="2147483827" r:id="rId114"/>
    <p:sldLayoutId id="2147483724" r:id="rId115"/>
    <p:sldLayoutId id="2147483865" r:id="rId116"/>
    <p:sldLayoutId id="2147483782" r:id="rId117"/>
    <p:sldLayoutId id="2147483826" r:id="rId118"/>
    <p:sldLayoutId id="2147483723" r:id="rId119"/>
    <p:sldLayoutId id="2147483866" r:id="rId120"/>
    <p:sldLayoutId id="2147483781" r:id="rId121"/>
    <p:sldLayoutId id="2147483825" r:id="rId122"/>
    <p:sldLayoutId id="2147483694" r:id="rId123"/>
    <p:sldLayoutId id="2147483867" r:id="rId124"/>
    <p:sldLayoutId id="2147483780" r:id="rId125"/>
    <p:sldLayoutId id="2147483824" r:id="rId126"/>
    <p:sldLayoutId id="2147483726" r:id="rId127"/>
    <p:sldLayoutId id="2147483868" r:id="rId128"/>
    <p:sldLayoutId id="2147483784" r:id="rId129"/>
    <p:sldLayoutId id="2147483828" r:id="rId130"/>
    <p:sldLayoutId id="2147483727" r:id="rId131"/>
    <p:sldLayoutId id="2147483869" r:id="rId132"/>
    <p:sldLayoutId id="2147483785" r:id="rId133"/>
    <p:sldLayoutId id="2147483829" r:id="rId134"/>
    <p:sldLayoutId id="2147483728" r:id="rId135"/>
    <p:sldLayoutId id="2147483870" r:id="rId136"/>
    <p:sldLayoutId id="2147483786" r:id="rId137"/>
    <p:sldLayoutId id="2147483830" r:id="rId138"/>
    <p:sldLayoutId id="2147483730" r:id="rId139"/>
    <p:sldLayoutId id="2147483871" r:id="rId140"/>
    <p:sldLayoutId id="2147483787" r:id="rId141"/>
    <p:sldLayoutId id="2147483831" r:id="rId142"/>
    <p:sldLayoutId id="2147483735" r:id="rId143"/>
    <p:sldLayoutId id="2147483736" r:id="rId144"/>
    <p:sldLayoutId id="2147483737" r:id="rId145"/>
    <p:sldLayoutId id="2147483740" r:id="rId146"/>
    <p:sldLayoutId id="2147483734" r:id="rId147"/>
    <p:sldLayoutId id="2147483741" r:id="rId148"/>
    <p:sldLayoutId id="2147483739" r:id="rId149"/>
    <p:sldLayoutId id="2147483738" r:id="rId150"/>
    <p:sldLayoutId id="2147483752" r:id="rId151"/>
    <p:sldLayoutId id="2147483750" r:id="rId152"/>
    <p:sldLayoutId id="2147483749" r:id="rId153"/>
    <p:sldLayoutId id="2147483788" r:id="rId154"/>
    <p:sldLayoutId id="2147483753" r:id="rId155"/>
    <p:sldLayoutId id="2147483754" r:id="rId156"/>
    <p:sldLayoutId id="2147483789" r:id="rId157"/>
    <p:sldLayoutId id="2147483756" r:id="rId158"/>
    <p:sldLayoutId id="2147483883" r:id="rId159"/>
    <p:sldLayoutId id="2147483884" r:id="rId160"/>
    <p:sldLayoutId id="2147483885" r:id="rId161"/>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05.svg"/><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svg"/></Relationships>
</file>

<file path=ppt/slides/_rels/slide1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54.jpeg"/><Relationship Id="rId4" Type="http://schemas.openxmlformats.org/officeDocument/2006/relationships/image" Target="../media/image153.svg"/></Relationships>
</file>

<file path=ppt/slides/_rels/slide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56.png"/><Relationship Id="rId5" Type="http://schemas.openxmlformats.org/officeDocument/2006/relationships/image" Target="../media/image118.svg"/><Relationship Id="rId4" Type="http://schemas.openxmlformats.org/officeDocument/2006/relationships/image" Target="../media/image1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59.jpeg"/><Relationship Id="rId4" Type="http://schemas.openxmlformats.org/officeDocument/2006/relationships/image" Target="../media/image158.svg"/></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60.png"/><Relationship Id="rId5" Type="http://schemas.openxmlformats.org/officeDocument/2006/relationships/image" Target="../media/image105.sv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05.svg"/><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05.sv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3.png"/><Relationship Id="rId7"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10.jpg"/><Relationship Id="rId5" Type="http://schemas.openxmlformats.org/officeDocument/2006/relationships/image" Target="../media/image109.jpeg"/><Relationship Id="rId10" Type="http://schemas.openxmlformats.org/officeDocument/2006/relationships/image" Target="../media/image114.svg"/><Relationship Id="rId4" Type="http://schemas.openxmlformats.org/officeDocument/2006/relationships/image" Target="../media/image108.png"/><Relationship Id="rId9" Type="http://schemas.openxmlformats.org/officeDocument/2006/relationships/image" Target="../media/image1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05.sv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62.jpg"/></Relationships>
</file>

<file path=ppt/slides/_rels/slide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18.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05.sv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93.xml"/><Relationship Id="rId5" Type="http://schemas.openxmlformats.org/officeDocument/2006/relationships/image" Target="../media/image121.png"/><Relationship Id="rId4" Type="http://schemas.openxmlformats.org/officeDocument/2006/relationships/image" Target="../media/image120.svg"/></Relationships>
</file>

<file path=ppt/slides/_rels/slide6.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jpeg"/></Relationships>
</file>

<file path=ppt/slides/_rels/slide7.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5.jpeg"/><Relationship Id="rId7" Type="http://schemas.openxmlformats.org/officeDocument/2006/relationships/image" Target="../media/image131.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23.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3.jpg"/></Relationships>
</file>

<file path=ppt/slides/_rels/slide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2.png"/><Relationship Id="rId7" Type="http://schemas.openxmlformats.org/officeDocument/2006/relationships/image" Target="../media/image136.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23.png"/><Relationship Id="rId9" Type="http://schemas.openxmlformats.org/officeDocument/2006/relationships/image" Target="../media/image138.png"/></Relationships>
</file>

<file path=ppt/slides/_rels/slide9.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39.png"/><Relationship Id="rId7" Type="http://schemas.openxmlformats.org/officeDocument/2006/relationships/image" Target="../media/image142.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jpg"/><Relationship Id="rId4" Type="http://schemas.openxmlformats.org/officeDocument/2006/relationships/image" Target="../media/image123.png"/><Relationship Id="rId9" Type="http://schemas.openxmlformats.org/officeDocument/2006/relationships/image" Target="../media/image1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5" name="Picture 4" descr="Background pattern&#10;&#10;Description automatically generated with medium confidence">
            <a:extLst>
              <a:ext uri="{FF2B5EF4-FFF2-40B4-BE49-F238E27FC236}">
                <a16:creationId xmlns:a16="http://schemas.microsoft.com/office/drawing/2014/main" id="{44447ADF-D061-4825-8BD1-E3BAD5135D58}"/>
              </a:ext>
            </a:extLst>
          </p:cNvPr>
          <p:cNvPicPr>
            <a:picLocks noChangeAspect="1"/>
          </p:cNvPicPr>
          <p:nvPr/>
        </p:nvPicPr>
        <p:blipFill>
          <a:blip r:embed="rId3"/>
          <a:stretch>
            <a:fillRect/>
          </a:stretch>
        </p:blipFill>
        <p:spPr>
          <a:xfrm rot="16200000">
            <a:off x="810219" y="-457843"/>
            <a:ext cx="5525393" cy="7184372"/>
          </a:xfrm>
          <a:prstGeom prst="rect">
            <a:avLst/>
          </a:prstGeom>
        </p:spPr>
      </p:pic>
      <p:pic>
        <p:nvPicPr>
          <p:cNvPr id="6" name="Graphic 5">
            <a:extLst>
              <a:ext uri="{FF2B5EF4-FFF2-40B4-BE49-F238E27FC236}">
                <a16:creationId xmlns:a16="http://schemas.microsoft.com/office/drawing/2014/main" id="{94CAD176-EFA8-4D48-B094-F9D73595A77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4449" y="1234274"/>
            <a:ext cx="5995100" cy="3607292"/>
          </a:xfrm>
          <a:prstGeom prst="rect">
            <a:avLst/>
          </a:prstGeom>
        </p:spPr>
      </p:pic>
      <p:sp>
        <p:nvSpPr>
          <p:cNvPr id="7" name="TextBox 6">
            <a:extLst>
              <a:ext uri="{FF2B5EF4-FFF2-40B4-BE49-F238E27FC236}">
                <a16:creationId xmlns:a16="http://schemas.microsoft.com/office/drawing/2014/main" id="{C74FE5AB-B816-41CA-A474-C3DC7D575A2F}"/>
              </a:ext>
            </a:extLst>
          </p:cNvPr>
          <p:cNvSpPr txBox="1"/>
          <p:nvPr/>
        </p:nvSpPr>
        <p:spPr>
          <a:xfrm>
            <a:off x="3532239" y="2035277"/>
            <a:ext cx="2647335" cy="1828800"/>
          </a:xfrm>
          <a:prstGeom prst="rect">
            <a:avLst/>
          </a:prstGeom>
          <a:noFill/>
          <a:ln>
            <a:noFill/>
          </a:ln>
        </p:spPr>
        <p:txBody>
          <a:bodyPr vert="horz" wrap="square" lIns="91440" tIns="45720" rIns="91440" bIns="45720" rtlCol="0" anchor="ctr">
            <a:noAutofit/>
          </a:bodyPr>
          <a:lstStyle/>
          <a:p>
            <a:pPr algn="l"/>
            <a:endParaRPr lang="en-US"/>
          </a:p>
        </p:txBody>
      </p:sp>
      <p:sp>
        <p:nvSpPr>
          <p:cNvPr id="11" name="TextBox 10">
            <a:extLst>
              <a:ext uri="{FF2B5EF4-FFF2-40B4-BE49-F238E27FC236}">
                <a16:creationId xmlns:a16="http://schemas.microsoft.com/office/drawing/2014/main" id="{D3A6142F-824F-421A-B795-FADD96295523}"/>
              </a:ext>
            </a:extLst>
          </p:cNvPr>
          <p:cNvSpPr txBox="1"/>
          <p:nvPr/>
        </p:nvSpPr>
        <p:spPr>
          <a:xfrm>
            <a:off x="1662880" y="2246138"/>
            <a:ext cx="5818238" cy="1938992"/>
          </a:xfrm>
          <a:prstGeom prst="rect">
            <a:avLst/>
          </a:prstGeom>
          <a:noFill/>
          <a:ln>
            <a:noFill/>
          </a:ln>
        </p:spPr>
        <p:txBody>
          <a:bodyPr wrap="square" lIns="91440" tIns="45720" rIns="91440" bIns="45720" anchor="t">
            <a:spAutoFit/>
          </a:bodyPr>
          <a:lstStyle/>
          <a:p>
            <a:pPr algn="ctr"/>
            <a:r>
              <a:rPr kumimoji="0" lang="en-US" sz="4000" b="0" i="0" u="none" strike="noStrike" kern="1200" cap="none" spc="0" normalizeH="0" baseline="0" noProof="0">
                <a:ln>
                  <a:noFill/>
                </a:ln>
                <a:solidFill>
                  <a:schemeClr val="bg1"/>
                </a:solidFill>
                <a:effectLst/>
                <a:uLnTx/>
                <a:uFillTx/>
                <a:latin typeface="Girl Scout Display Light"/>
                <a:ea typeface="+mj-ea"/>
                <a:cs typeface="+mj-cs"/>
              </a:rPr>
              <a:t>Your Field Guide to</a:t>
            </a:r>
            <a:br>
              <a:rPr lang="en-US" sz="4000" b="0" i="0" u="none" strike="noStrike" kern="1200" cap="none" spc="0" normalizeH="0" baseline="0" noProof="0">
                <a:ln>
                  <a:noFill/>
                </a:ln>
                <a:effectLst/>
                <a:uLnTx/>
                <a:uFillTx/>
                <a:latin typeface="Girl Scout Display Light" panose="02020003000000000000" pitchFamily="18" charset="0"/>
                <a:ea typeface="+mj-ea"/>
                <a:cs typeface="+mj-cs"/>
              </a:rPr>
            </a:br>
            <a:r>
              <a:rPr kumimoji="0" lang="en-US" sz="4000" b="1" i="0" u="none" strike="noStrike" kern="1200" cap="none" spc="0" normalizeH="0" baseline="0" noProof="0">
                <a:ln>
                  <a:noFill/>
                </a:ln>
                <a:solidFill>
                  <a:schemeClr val="bg1"/>
                </a:solidFill>
                <a:effectLst/>
                <a:uLnTx/>
                <a:uFillTx/>
                <a:latin typeface="Girl Scout Text Book"/>
                <a:ea typeface="+mj-ea"/>
                <a:cs typeface="+mj-cs"/>
              </a:rPr>
              <a:t>SUMMER CAMP</a:t>
            </a:r>
            <a:br>
              <a:rPr lang="en-US" sz="4000" b="1" i="0" u="none" strike="noStrike" kern="1200" cap="none" spc="0" normalizeH="0" baseline="0" noProof="0">
                <a:ln>
                  <a:noFill/>
                </a:ln>
                <a:effectLst/>
                <a:uLnTx/>
                <a:uFillTx/>
                <a:latin typeface="Girl Scout Text Book" panose="02020003000000000000" pitchFamily="18" charset="0"/>
                <a:ea typeface="+mj-ea"/>
                <a:cs typeface="+mj-cs"/>
              </a:rPr>
            </a:br>
            <a:r>
              <a:rPr lang="en-US" sz="4000" b="1">
                <a:solidFill>
                  <a:schemeClr val="bg1"/>
                </a:solidFill>
                <a:latin typeface="Girl Scout Text Book"/>
                <a:ea typeface="+mj-ea"/>
                <a:cs typeface="+mj-cs"/>
              </a:rPr>
              <a:t>2023</a:t>
            </a:r>
            <a:endParaRPr lang="en-US" sz="1600" b="1">
              <a:solidFill>
                <a:schemeClr val="bg1"/>
              </a:solidFill>
              <a:latin typeface="Girl Scout Text Book" panose="02020003000000000000" pitchFamily="18" charset="0"/>
            </a:endParaRPr>
          </a:p>
        </p:txBody>
      </p:sp>
      <p:sp>
        <p:nvSpPr>
          <p:cNvPr id="13" name="Rectangle 12">
            <a:extLst>
              <a:ext uri="{FF2B5EF4-FFF2-40B4-BE49-F238E27FC236}">
                <a16:creationId xmlns:a16="http://schemas.microsoft.com/office/drawing/2014/main" id="{4AABCE7E-9EE9-42F4-B1BB-5D5A6E7255AD}"/>
              </a:ext>
            </a:extLst>
          </p:cNvPr>
          <p:cNvSpPr/>
          <p:nvPr/>
        </p:nvSpPr>
        <p:spPr>
          <a:xfrm>
            <a:off x="0" y="0"/>
            <a:ext cx="9144000" cy="905412"/>
          </a:xfrm>
          <a:prstGeom prst="rect">
            <a:avLst/>
          </a:prstGeom>
          <a:solidFill>
            <a:srgbClr val="00548D"/>
          </a:solidFill>
          <a:ln>
            <a:solidFill>
              <a:srgbClr val="0049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2573637-AF15-4B99-B375-D3057CA91AA8}"/>
              </a:ext>
            </a:extLst>
          </p:cNvPr>
          <p:cNvPicPr>
            <a:picLocks noChangeAspect="1"/>
          </p:cNvPicPr>
          <p:nvPr/>
        </p:nvPicPr>
        <p:blipFill>
          <a:blip r:embed="rId6"/>
          <a:stretch>
            <a:fillRect/>
          </a:stretch>
        </p:blipFill>
        <p:spPr>
          <a:xfrm>
            <a:off x="3358216" y="47427"/>
            <a:ext cx="1843780" cy="798006"/>
          </a:xfrm>
          <a:prstGeom prst="rect">
            <a:avLst/>
          </a:prstGeom>
        </p:spPr>
      </p:pic>
      <p:pic>
        <p:nvPicPr>
          <p:cNvPr id="4" name="Picture 7">
            <a:extLst>
              <a:ext uri="{FF2B5EF4-FFF2-40B4-BE49-F238E27FC236}">
                <a16:creationId xmlns:a16="http://schemas.microsoft.com/office/drawing/2014/main" id="{CF9B1688-352F-1E0B-61F4-C99CD4A4E44B}"/>
              </a:ext>
            </a:extLst>
          </p:cNvPr>
          <p:cNvPicPr>
            <a:picLocks noChangeAspect="1"/>
          </p:cNvPicPr>
          <p:nvPr/>
        </p:nvPicPr>
        <p:blipFill rotWithShape="1">
          <a:blip r:embed="rId7"/>
          <a:srcRect b="12029"/>
          <a:stretch/>
        </p:blipFill>
        <p:spPr>
          <a:xfrm>
            <a:off x="-19271" y="0"/>
            <a:ext cx="9163271" cy="5143500"/>
          </a:xfrm>
          <a:prstGeom prst="rect">
            <a:avLst/>
          </a:prstGeom>
        </p:spPr>
      </p:pic>
    </p:spTree>
    <p:extLst>
      <p:ext uri="{BB962C8B-B14F-4D97-AF65-F5344CB8AC3E}">
        <p14:creationId xmlns:p14="http://schemas.microsoft.com/office/powerpoint/2010/main" val="36536678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EE255879-DA7B-8703-CD5C-98839BE88C2A}"/>
              </a:ext>
            </a:extLst>
          </p:cNvPr>
          <p:cNvPicPr>
            <a:picLocks noChangeAspect="1"/>
          </p:cNvPicPr>
          <p:nvPr/>
        </p:nvPicPr>
        <p:blipFill>
          <a:blip r:embed="rId3"/>
          <a:stretch>
            <a:fillRect/>
          </a:stretch>
        </p:blipFill>
        <p:spPr>
          <a:xfrm rot="5768445">
            <a:off x="6759840" y="-947778"/>
            <a:ext cx="5525393" cy="7184372"/>
          </a:xfrm>
          <a:prstGeom prst="rect">
            <a:avLst/>
          </a:prstGeom>
        </p:spPr>
      </p:pic>
      <p:pic>
        <p:nvPicPr>
          <p:cNvPr id="5" name="Picture 4" descr="Background pattern&#10;&#10;Description automatically generated with medium confidence">
            <a:extLst>
              <a:ext uri="{FF2B5EF4-FFF2-40B4-BE49-F238E27FC236}">
                <a16:creationId xmlns:a16="http://schemas.microsoft.com/office/drawing/2014/main" id="{E4F86D11-3178-F777-2C27-F99DDF505DA3}"/>
              </a:ext>
            </a:extLst>
          </p:cNvPr>
          <p:cNvPicPr>
            <a:picLocks noChangeAspect="1"/>
          </p:cNvPicPr>
          <p:nvPr/>
        </p:nvPicPr>
        <p:blipFill>
          <a:blip r:embed="rId3"/>
          <a:stretch>
            <a:fillRect/>
          </a:stretch>
        </p:blipFill>
        <p:spPr>
          <a:xfrm rot="16200000">
            <a:off x="829490" y="-1200093"/>
            <a:ext cx="5525393" cy="7184372"/>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10</a:t>
            </a:fld>
            <a:endParaRPr lang="en-US"/>
          </a:p>
        </p:txBody>
      </p:sp>
      <p:pic>
        <p:nvPicPr>
          <p:cNvPr id="7" name="Graphic 6">
            <a:extLst>
              <a:ext uri="{FF2B5EF4-FFF2-40B4-BE49-F238E27FC236}">
                <a16:creationId xmlns:a16="http://schemas.microsoft.com/office/drawing/2014/main" id="{7614F651-9A3F-42A8-9910-9FF47E3BC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4450" y="840762"/>
            <a:ext cx="5995100" cy="3607292"/>
          </a:xfrm>
          <a:prstGeom prst="rect">
            <a:avLst/>
          </a:prstGeom>
        </p:spPr>
      </p:pic>
      <p:sp>
        <p:nvSpPr>
          <p:cNvPr id="9" name="TextBox 8">
            <a:extLst>
              <a:ext uri="{FF2B5EF4-FFF2-40B4-BE49-F238E27FC236}">
                <a16:creationId xmlns:a16="http://schemas.microsoft.com/office/drawing/2014/main" id="{F4216886-46EE-4D29-A11F-492E0369CA4B}"/>
              </a:ext>
            </a:extLst>
          </p:cNvPr>
          <p:cNvSpPr txBox="1"/>
          <p:nvPr/>
        </p:nvSpPr>
        <p:spPr>
          <a:xfrm>
            <a:off x="1223963" y="1982688"/>
            <a:ext cx="6696074" cy="1323439"/>
          </a:xfrm>
          <a:prstGeom prst="rect">
            <a:avLst/>
          </a:prstGeom>
          <a:noFill/>
          <a:ln>
            <a:noFill/>
          </a:ln>
        </p:spPr>
        <p:txBody>
          <a:bodyPr wrap="square" lIns="91440" tIns="45720" rIns="91440" bIns="45720" anchor="t">
            <a:spAutoFit/>
          </a:bodyPr>
          <a:lstStyle/>
          <a:p>
            <a:pPr algn="ctr"/>
            <a:r>
              <a:rPr lang="en-US" sz="4000" dirty="0">
                <a:solidFill>
                  <a:schemeClr val="bg1"/>
                </a:solidFill>
                <a:latin typeface="Girl Scout Display Light"/>
                <a:ea typeface="+mj-ea"/>
                <a:cs typeface="+mj-cs"/>
              </a:rPr>
              <a:t>Summer Camp Opportunities</a:t>
            </a:r>
            <a:endParaRPr lang="en-US" dirty="0"/>
          </a:p>
        </p:txBody>
      </p:sp>
    </p:spTree>
    <p:extLst>
      <p:ext uri="{BB962C8B-B14F-4D97-AF65-F5344CB8AC3E}">
        <p14:creationId xmlns:p14="http://schemas.microsoft.com/office/powerpoint/2010/main" val="27061378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6CF6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EF15CC-ED72-CCB6-151E-57D1E992516C}"/>
              </a:ext>
            </a:extLst>
          </p:cNvPr>
          <p:cNvSpPr/>
          <p:nvPr/>
        </p:nvSpPr>
        <p:spPr>
          <a:xfrm>
            <a:off x="3175" y="3175"/>
            <a:ext cx="9190565" cy="5147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31BE81A4-A81D-4FA7-AD49-1C409DF568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79788" y="112525"/>
            <a:ext cx="3985195" cy="4954949"/>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11</a:t>
            </a:fld>
            <a:endParaRPr lang="en-US"/>
          </a:p>
        </p:txBody>
      </p:sp>
      <p:sp>
        <p:nvSpPr>
          <p:cNvPr id="15" name="Rectangle 14">
            <a:extLst>
              <a:ext uri="{FF2B5EF4-FFF2-40B4-BE49-F238E27FC236}">
                <a16:creationId xmlns:a16="http://schemas.microsoft.com/office/drawing/2014/main" id="{85D729DF-808B-A739-489B-E9014C06DABF}"/>
              </a:ext>
            </a:extLst>
          </p:cNvPr>
          <p:cNvSpPr/>
          <p:nvPr/>
        </p:nvSpPr>
        <p:spPr>
          <a:xfrm>
            <a:off x="4972050" y="-33867"/>
            <a:ext cx="4099983" cy="5179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0069E9D0-4A89-4070-92DC-20EE63197440}"/>
              </a:ext>
            </a:extLst>
          </p:cNvPr>
          <p:cNvSpPr txBox="1">
            <a:spLocks/>
          </p:cNvSpPr>
          <p:nvPr/>
        </p:nvSpPr>
        <p:spPr>
          <a:xfrm>
            <a:off x="5409853" y="462238"/>
            <a:ext cx="3503977" cy="3250889"/>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solidFill>
                  <a:schemeClr val="bg1"/>
                </a:solidFill>
                <a:latin typeface="Girl Scout Text Book"/>
              </a:rPr>
              <a:t>Day Camp - Camp Butterworth</a:t>
            </a:r>
            <a:endParaRPr lang="en-US" sz="1600" b="1" dirty="0">
              <a:solidFill>
                <a:schemeClr val="bg1"/>
              </a:solidFill>
            </a:endParaRPr>
          </a:p>
          <a:p>
            <a:pPr marL="0" indent="0">
              <a:buNone/>
            </a:pPr>
            <a:r>
              <a:rPr lang="en-US" sz="1600" dirty="0">
                <a:solidFill>
                  <a:schemeClr val="bg1"/>
                </a:solidFill>
                <a:latin typeface="Girl Scout Text Book"/>
              </a:rPr>
              <a:t>Experience all the fun of camp during the day and return home each evening! </a:t>
            </a:r>
          </a:p>
          <a:p>
            <a:pPr marL="170815" indent="-170815"/>
            <a:r>
              <a:rPr lang="en-US" sz="1600" dirty="0">
                <a:solidFill>
                  <a:schemeClr val="bg1"/>
                </a:solidFill>
                <a:latin typeface="Girl Scout Text Book"/>
              </a:rPr>
              <a:t>For girls currently in Grades K-7</a:t>
            </a:r>
          </a:p>
          <a:p>
            <a:pPr marL="170815" indent="-170815"/>
            <a:r>
              <a:rPr lang="en-US" sz="1600" dirty="0">
                <a:solidFill>
                  <a:schemeClr val="bg1"/>
                </a:solidFill>
                <a:latin typeface="Girl Scout Text Book"/>
              </a:rPr>
              <a:t>Optional overnight on Thursday</a:t>
            </a:r>
            <a:endParaRPr lang="en-US" dirty="0">
              <a:solidFill>
                <a:schemeClr val="bg1"/>
              </a:solidFill>
            </a:endParaRPr>
          </a:p>
          <a:p>
            <a:pPr marL="170815" indent="-170815"/>
            <a:r>
              <a:rPr lang="en-US" sz="1600" dirty="0">
                <a:solidFill>
                  <a:schemeClr val="bg1"/>
                </a:solidFill>
                <a:latin typeface="Girl Scout Text Book"/>
              </a:rPr>
              <a:t>Different weekly themes for each age level </a:t>
            </a:r>
            <a:endParaRPr lang="en-US" sz="1600" dirty="0">
              <a:solidFill>
                <a:schemeClr val="bg1"/>
              </a:solidFill>
            </a:endParaRPr>
          </a:p>
          <a:p>
            <a:pPr marL="170815" indent="-170815"/>
            <a:r>
              <a:rPr lang="en-US" sz="1600" dirty="0">
                <a:solidFill>
                  <a:schemeClr val="bg1"/>
                </a:solidFill>
                <a:latin typeface="Girl Scout Text Book"/>
              </a:rPr>
              <a:t>Girls broken into groups based on age level</a:t>
            </a:r>
          </a:p>
          <a:p>
            <a:pPr marL="170815" indent="-170815"/>
            <a:r>
              <a:rPr lang="en-US" sz="1600" dirty="0">
                <a:solidFill>
                  <a:schemeClr val="bg1"/>
                </a:solidFill>
                <a:latin typeface="Girl Scout Text Book"/>
              </a:rPr>
              <a:t>Activities such as swimming, hiking, arts and crafts, nature and more</a:t>
            </a:r>
            <a:endParaRPr lang="en-US" sz="1600" dirty="0">
              <a:solidFill>
                <a:schemeClr val="bg1"/>
              </a:solidFill>
            </a:endParaRPr>
          </a:p>
        </p:txBody>
      </p:sp>
      <p:pic>
        <p:nvPicPr>
          <p:cNvPr id="9" name="Picture Placeholder 13" descr="A person and two children in a pool&#10;&#10;Description automatically generated with low confidence">
            <a:extLst>
              <a:ext uri="{FF2B5EF4-FFF2-40B4-BE49-F238E27FC236}">
                <a16:creationId xmlns:a16="http://schemas.microsoft.com/office/drawing/2014/main" id="{2FB810F1-9302-0E28-2B7E-5411068B10A5}"/>
              </a:ext>
            </a:extLst>
          </p:cNvPr>
          <p:cNvPicPr>
            <a:picLocks noChangeAspect="1"/>
          </p:cNvPicPr>
          <p:nvPr/>
        </p:nvPicPr>
        <p:blipFill>
          <a:blip r:embed="rId5"/>
          <a:srcRect l="14423" r="14423"/>
          <a:stretch>
            <a:fillRect/>
          </a:stretch>
        </p:blipFill>
        <p:spPr>
          <a:xfrm>
            <a:off x="212725" y="172860"/>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p:spPr>
      </p:pic>
      <p:pic>
        <p:nvPicPr>
          <p:cNvPr id="5" name="Picture 4">
            <a:extLst>
              <a:ext uri="{FF2B5EF4-FFF2-40B4-BE49-F238E27FC236}">
                <a16:creationId xmlns:a16="http://schemas.microsoft.com/office/drawing/2014/main" id="{2A0D16EA-8FAE-E77F-EC9A-04070363B08E}"/>
              </a:ext>
            </a:extLst>
          </p:cNvPr>
          <p:cNvPicPr>
            <a:picLocks noChangeAspect="1"/>
          </p:cNvPicPr>
          <p:nvPr/>
        </p:nvPicPr>
        <p:blipFill>
          <a:blip r:embed="rId6"/>
          <a:stretch>
            <a:fillRect/>
          </a:stretch>
        </p:blipFill>
        <p:spPr>
          <a:xfrm>
            <a:off x="2578793" y="171702"/>
            <a:ext cx="2371550" cy="2231329"/>
          </a:xfrm>
          <a:prstGeom prst="rect">
            <a:avLst/>
          </a:prstGeom>
        </p:spPr>
      </p:pic>
      <p:pic>
        <p:nvPicPr>
          <p:cNvPr id="3" name="Picture 9">
            <a:extLst>
              <a:ext uri="{FF2B5EF4-FFF2-40B4-BE49-F238E27FC236}">
                <a16:creationId xmlns:a16="http://schemas.microsoft.com/office/drawing/2014/main" id="{D5ED319C-BF8C-4856-194B-65F5963B745C}"/>
              </a:ext>
            </a:extLst>
          </p:cNvPr>
          <p:cNvPicPr>
            <a:picLocks noChangeAspect="1"/>
          </p:cNvPicPr>
          <p:nvPr/>
        </p:nvPicPr>
        <p:blipFill rotWithShape="1">
          <a:blip r:embed="rId7"/>
          <a:srcRect l="10048" r="11629" b="-159"/>
          <a:stretch/>
        </p:blipFill>
        <p:spPr>
          <a:xfrm>
            <a:off x="261705" y="2630626"/>
            <a:ext cx="2293851" cy="2195262"/>
          </a:xfrm>
          <a:prstGeom prst="rect">
            <a:avLst/>
          </a:prstGeom>
        </p:spPr>
      </p:pic>
      <p:pic>
        <p:nvPicPr>
          <p:cNvPr id="4" name="Picture Placeholder 14" descr="A person on a water slide&#10;&#10;Description automatically generated">
            <a:extLst>
              <a:ext uri="{FF2B5EF4-FFF2-40B4-BE49-F238E27FC236}">
                <a16:creationId xmlns:a16="http://schemas.microsoft.com/office/drawing/2014/main" id="{C2E2DD5A-1137-2E77-C2A3-7ECFF1AB5FB5}"/>
              </a:ext>
            </a:extLst>
          </p:cNvPr>
          <p:cNvPicPr>
            <a:picLocks noChangeAspect="1"/>
          </p:cNvPicPr>
          <p:nvPr/>
        </p:nvPicPr>
        <p:blipFill>
          <a:blip r:embed="rId8"/>
          <a:srcRect t="25372" b="25372"/>
          <a:stretch>
            <a:fillRect/>
          </a:stretch>
        </p:blipFill>
        <p:spPr>
          <a:xfrm>
            <a:off x="2800206" y="2589999"/>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p:spPr>
      </p:pic>
    </p:spTree>
    <p:extLst>
      <p:ext uri="{BB962C8B-B14F-4D97-AF65-F5344CB8AC3E}">
        <p14:creationId xmlns:p14="http://schemas.microsoft.com/office/powerpoint/2010/main" val="1459865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9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019882-21B8-CBC7-6EF1-6255FCC91A0B}"/>
              </a:ext>
            </a:extLst>
          </p:cNvPr>
          <p:cNvSpPr/>
          <p:nvPr/>
        </p:nvSpPr>
        <p:spPr>
          <a:xfrm>
            <a:off x="-2117" y="-2117"/>
            <a:ext cx="4449233" cy="515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12</a:t>
            </a:fld>
            <a:endParaRPr lang="en-US"/>
          </a:p>
        </p:txBody>
      </p:sp>
      <p:pic>
        <p:nvPicPr>
          <p:cNvPr id="6" name="Graphic 5">
            <a:extLst>
              <a:ext uri="{FF2B5EF4-FFF2-40B4-BE49-F238E27FC236}">
                <a16:creationId xmlns:a16="http://schemas.microsoft.com/office/drawing/2014/main" id="{31BE81A4-A81D-4FA7-AD49-1C409DF568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0346" y="86191"/>
            <a:ext cx="3979423" cy="4972267"/>
          </a:xfrm>
          <a:prstGeom prst="rect">
            <a:avLst/>
          </a:prstGeom>
        </p:spPr>
      </p:pic>
      <p:pic>
        <p:nvPicPr>
          <p:cNvPr id="11" name="Picture 10" descr="A group of people sitting around a fire pit&#10;&#10;Description automatically generated with medium confidence">
            <a:extLst>
              <a:ext uri="{FF2B5EF4-FFF2-40B4-BE49-F238E27FC236}">
                <a16:creationId xmlns:a16="http://schemas.microsoft.com/office/drawing/2014/main" id="{B5CCE394-9017-4C7C-9DF5-AE4C57469416}"/>
              </a:ext>
            </a:extLst>
          </p:cNvPr>
          <p:cNvPicPr>
            <a:picLocks noChangeAspect="1"/>
          </p:cNvPicPr>
          <p:nvPr/>
        </p:nvPicPr>
        <p:blipFill rotWithShape="1">
          <a:blip r:embed="rId5"/>
          <a:srcRect r="25062"/>
          <a:stretch/>
        </p:blipFill>
        <p:spPr>
          <a:xfrm>
            <a:off x="4500100" y="-34901"/>
            <a:ext cx="5781675" cy="5143500"/>
          </a:xfrm>
          <a:prstGeom prst="rect">
            <a:avLst/>
          </a:prstGeom>
        </p:spPr>
      </p:pic>
      <p:sp>
        <p:nvSpPr>
          <p:cNvPr id="7" name="Freeform 16">
            <a:extLst>
              <a:ext uri="{FF2B5EF4-FFF2-40B4-BE49-F238E27FC236}">
                <a16:creationId xmlns:a16="http://schemas.microsoft.com/office/drawing/2014/main" id="{94AABC46-3E98-4E12-8C10-1770655102D0}"/>
              </a:ext>
            </a:extLst>
          </p:cNvPr>
          <p:cNvSpPr txBox="1">
            <a:spLocks noChangeAspect="1"/>
          </p:cNvSpPr>
          <p:nvPr/>
        </p:nvSpPr>
        <p:spPr>
          <a:xfrm>
            <a:off x="4443979" y="-30542"/>
            <a:ext cx="5143500" cy="518297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solidFill>
            <a:srgbClr val="00B451"/>
          </a:solidFill>
          <a:ln>
            <a:solidFill>
              <a:srgbClr val="00B050"/>
            </a:solidFill>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
        <p:nvSpPr>
          <p:cNvPr id="8" name="Text Placeholder 3">
            <a:extLst>
              <a:ext uri="{FF2B5EF4-FFF2-40B4-BE49-F238E27FC236}">
                <a16:creationId xmlns:a16="http://schemas.microsoft.com/office/drawing/2014/main" id="{0069E9D0-4A89-4070-92DC-20EE63197440}"/>
              </a:ext>
            </a:extLst>
          </p:cNvPr>
          <p:cNvSpPr txBox="1">
            <a:spLocks/>
          </p:cNvSpPr>
          <p:nvPr/>
        </p:nvSpPr>
        <p:spPr>
          <a:xfrm>
            <a:off x="89885" y="192211"/>
            <a:ext cx="4229100" cy="3771900"/>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b="1">
                <a:solidFill>
                  <a:schemeClr val="bg1"/>
                </a:solidFill>
                <a:latin typeface="Girl Scout Text Book"/>
              </a:rPr>
              <a:t>Troop Adventure Camp </a:t>
            </a:r>
            <a:endParaRPr lang="en-US" sz="1600">
              <a:solidFill>
                <a:schemeClr val="bg1"/>
              </a:solidFill>
            </a:endParaRPr>
          </a:p>
        </p:txBody>
      </p:sp>
      <p:sp>
        <p:nvSpPr>
          <p:cNvPr id="10" name="TextBox 9">
            <a:extLst>
              <a:ext uri="{FF2B5EF4-FFF2-40B4-BE49-F238E27FC236}">
                <a16:creationId xmlns:a16="http://schemas.microsoft.com/office/drawing/2014/main" id="{6AE29865-727A-4D9A-A119-5C93A351417E}"/>
              </a:ext>
            </a:extLst>
          </p:cNvPr>
          <p:cNvSpPr txBox="1"/>
          <p:nvPr/>
        </p:nvSpPr>
        <p:spPr>
          <a:xfrm>
            <a:off x="286446" y="695896"/>
            <a:ext cx="3993682" cy="3908762"/>
          </a:xfrm>
          <a:prstGeom prst="rect">
            <a:avLst/>
          </a:prstGeom>
          <a:noFill/>
          <a:ln>
            <a:noFill/>
          </a:ln>
        </p:spPr>
        <p:txBody>
          <a:bodyPr wrap="square" lIns="91440" tIns="45720" rIns="91440" bIns="45720" anchor="t">
            <a:spAutoFit/>
          </a:bodyPr>
          <a:lstStyle/>
          <a:p>
            <a:pPr fontAlgn="base"/>
            <a:r>
              <a:rPr lang="en-US" sz="1400" dirty="0">
                <a:solidFill>
                  <a:schemeClr val="bg1"/>
                </a:solidFill>
                <a:latin typeface="Girl Scout Text Book"/>
              </a:rPr>
              <a:t>Girls attend camp with their whole troop with camp staff support. </a:t>
            </a:r>
          </a:p>
          <a:p>
            <a:pPr marL="285750" indent="-285750">
              <a:buFont typeface="Arial"/>
              <a:buChar char="•"/>
            </a:pPr>
            <a:r>
              <a:rPr lang="en-US" sz="1400" dirty="0">
                <a:solidFill>
                  <a:schemeClr val="bg1"/>
                </a:solidFill>
                <a:latin typeface="Girl Scout Text Book"/>
              </a:rPr>
              <a:t>For girls currently in K-8, girls in 9-11 can be a JI and volunteer at camp</a:t>
            </a:r>
          </a:p>
          <a:p>
            <a:pPr marL="285750" indent="-285750">
              <a:buFont typeface="Arial"/>
              <a:buChar char="•"/>
            </a:pPr>
            <a:r>
              <a:rPr lang="en-US" sz="1400" dirty="0">
                <a:solidFill>
                  <a:schemeClr val="bg1"/>
                </a:solidFill>
                <a:latin typeface="Girl Scout Text Book"/>
              </a:rPr>
              <a:t>Troop leaders provide ratio, supervision, first aid etc...</a:t>
            </a:r>
          </a:p>
          <a:p>
            <a:pPr marL="285750" indent="-285750">
              <a:buFont typeface="Arial"/>
              <a:buChar char="•"/>
            </a:pPr>
            <a:r>
              <a:rPr lang="en-US" sz="1400" dirty="0">
                <a:solidFill>
                  <a:schemeClr val="bg1"/>
                </a:solidFill>
                <a:latin typeface="Girl Scout Text Book"/>
              </a:rPr>
              <a:t>Camp provides meals and programming </a:t>
            </a:r>
          </a:p>
          <a:p>
            <a:pPr marL="285750" indent="-285750">
              <a:buFont typeface="Arial"/>
              <a:buChar char="•"/>
            </a:pPr>
            <a:r>
              <a:rPr lang="en-US" sz="1400" dirty="0">
                <a:solidFill>
                  <a:schemeClr val="bg1"/>
                </a:solidFill>
                <a:latin typeface="Girl Scout Text Book"/>
                <a:cs typeface="Arial"/>
              </a:rPr>
              <a:t>Troops pick 7-12 activities from a list of 40+ options, staff and JI's facilitate (pool time is automatic!)</a:t>
            </a:r>
          </a:p>
          <a:p>
            <a:pPr marL="285750" indent="-285750">
              <a:buFont typeface="Arial"/>
              <a:buChar char="•"/>
            </a:pPr>
            <a:r>
              <a:rPr lang="en-US" sz="1400" dirty="0">
                <a:solidFill>
                  <a:schemeClr val="bg1"/>
                </a:solidFill>
                <a:latin typeface="Girl Scout Text Book"/>
                <a:cs typeface="Arial"/>
              </a:rPr>
              <a:t>Tent and lodge options </a:t>
            </a:r>
          </a:p>
          <a:p>
            <a:pPr marL="285750" indent="-285750">
              <a:buFont typeface="Arial"/>
              <a:buChar char="•"/>
            </a:pPr>
            <a:r>
              <a:rPr lang="en-US" sz="1400" dirty="0">
                <a:solidFill>
                  <a:schemeClr val="bg1"/>
                </a:solidFill>
                <a:latin typeface="Girl Scout Text Book"/>
                <a:cs typeface="Arial"/>
              </a:rPr>
              <a:t>Share unit with a sister troop </a:t>
            </a:r>
          </a:p>
          <a:p>
            <a:pPr marL="285750" indent="-285750">
              <a:buFont typeface="Arial"/>
              <a:buChar char="•"/>
            </a:pPr>
            <a:r>
              <a:rPr lang="en-US" sz="1400" dirty="0">
                <a:solidFill>
                  <a:schemeClr val="bg1"/>
                </a:solidFill>
                <a:latin typeface="Girl Scout Text Book"/>
                <a:cs typeface="Arial"/>
              </a:rPr>
              <a:t>JotForm registration - camp.gswo.org/TAC</a:t>
            </a:r>
          </a:p>
          <a:p>
            <a:pPr marL="285750" indent="-285750">
              <a:buFont typeface="Arial"/>
              <a:buChar char="•"/>
            </a:pPr>
            <a:r>
              <a:rPr lang="en-US" sz="1400" dirty="0">
                <a:solidFill>
                  <a:schemeClr val="bg1"/>
                </a:solidFill>
                <a:ea typeface="+mn-lt"/>
                <a:cs typeface="+mn-lt"/>
              </a:rPr>
              <a:t>Troop Trips &amp; Travel module required </a:t>
            </a:r>
            <a:endParaRPr lang="en-US" sz="1400" dirty="0">
              <a:solidFill>
                <a:schemeClr val="bg1"/>
              </a:solidFill>
              <a:latin typeface="Girl Scout Text Book"/>
              <a:cs typeface="Arial"/>
            </a:endParaRPr>
          </a:p>
          <a:p>
            <a:pPr marL="285750" indent="-285750">
              <a:buFont typeface="Arial"/>
              <a:buChar char="•"/>
            </a:pPr>
            <a:endParaRPr lang="en-US" sz="1400" dirty="0">
              <a:solidFill>
                <a:schemeClr val="bg1"/>
              </a:solidFill>
              <a:latin typeface="Girl Scout Text Book"/>
              <a:cs typeface="Arial"/>
            </a:endParaRPr>
          </a:p>
          <a:p>
            <a:pPr>
              <a:buFont typeface="Arial" panose="020B0604020202020204" pitchFamily="34" charset="0"/>
              <a:buChar char="•"/>
            </a:pPr>
            <a:endParaRPr lang="en-US" sz="1200" dirty="0">
              <a:solidFill>
                <a:schemeClr val="bg1"/>
              </a:solidFill>
              <a:latin typeface="Trefoil Sans"/>
              <a:cs typeface="Arial"/>
            </a:endParaRPr>
          </a:p>
          <a:p>
            <a:pPr fontAlgn="base">
              <a:buFont typeface="Arial" panose="020B0604020202020204" pitchFamily="34" charset="0"/>
              <a:buChar char="•"/>
            </a:pPr>
            <a:endParaRPr lang="en-US" sz="1200" dirty="0">
              <a:solidFill>
                <a:schemeClr val="bg1"/>
              </a:solidFill>
              <a:latin typeface="Trefoil Sans"/>
            </a:endParaRPr>
          </a:p>
        </p:txBody>
      </p:sp>
    </p:spTree>
    <p:extLst>
      <p:ext uri="{BB962C8B-B14F-4D97-AF65-F5344CB8AC3E}">
        <p14:creationId xmlns:p14="http://schemas.microsoft.com/office/powerpoint/2010/main" val="10361689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pic>
        <p:nvPicPr>
          <p:cNvPr id="4" name="Picture 4" descr="A group of people posing for a photo&#10;&#10;Description automatically generated">
            <a:extLst>
              <a:ext uri="{FF2B5EF4-FFF2-40B4-BE49-F238E27FC236}">
                <a16:creationId xmlns:a16="http://schemas.microsoft.com/office/drawing/2014/main" id="{1F537966-DD81-7DAF-47E3-822995E8D55D}"/>
              </a:ext>
            </a:extLst>
          </p:cNvPr>
          <p:cNvPicPr>
            <a:picLocks noChangeAspect="1"/>
          </p:cNvPicPr>
          <p:nvPr/>
        </p:nvPicPr>
        <p:blipFill>
          <a:blip r:embed="rId3"/>
          <a:stretch>
            <a:fillRect/>
          </a:stretch>
        </p:blipFill>
        <p:spPr>
          <a:xfrm>
            <a:off x="131234" y="177264"/>
            <a:ext cx="4965699" cy="4799553"/>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13</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6" name="Graphic 5">
            <a:extLst>
              <a:ext uri="{FF2B5EF4-FFF2-40B4-BE49-F238E27FC236}">
                <a16:creationId xmlns:a16="http://schemas.microsoft.com/office/drawing/2014/main" id="{31BE81A4-A81D-4FA7-AD49-1C409DF568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41356" y="84673"/>
            <a:ext cx="3844826" cy="4964974"/>
          </a:xfrm>
          <a:prstGeom prst="rect">
            <a:avLst/>
          </a:prstGeom>
        </p:spPr>
      </p:pic>
      <p:sp>
        <p:nvSpPr>
          <p:cNvPr id="9" name="TextBox 8">
            <a:extLst>
              <a:ext uri="{FF2B5EF4-FFF2-40B4-BE49-F238E27FC236}">
                <a16:creationId xmlns:a16="http://schemas.microsoft.com/office/drawing/2014/main" id="{76C62E56-8B63-421F-8A04-92B411F4690C}"/>
              </a:ext>
            </a:extLst>
          </p:cNvPr>
          <p:cNvSpPr txBox="1"/>
          <p:nvPr/>
        </p:nvSpPr>
        <p:spPr>
          <a:xfrm>
            <a:off x="5282972" y="121687"/>
            <a:ext cx="3801996" cy="3285515"/>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b="1" dirty="0">
                <a:solidFill>
                  <a:srgbClr val="FEFFFF"/>
                </a:solidFill>
                <a:latin typeface="Girl Scout Text Book"/>
                <a:cs typeface="Arial"/>
              </a:rPr>
              <a:t>Overnight Camp </a:t>
            </a:r>
            <a:r>
              <a:rPr lang="en-US" sz="1600" b="1" dirty="0">
                <a:latin typeface="Girl Scout Text Book"/>
                <a:cs typeface="Arial"/>
              </a:rPr>
              <a:t>​</a:t>
            </a:r>
            <a:endParaRPr lang="en-US" dirty="0"/>
          </a:p>
          <a:p>
            <a:pPr algn="ctr"/>
            <a:endParaRPr lang="en-US" sz="1600" b="1" dirty="0">
              <a:solidFill>
                <a:srgbClr val="000000"/>
              </a:solidFill>
              <a:latin typeface="Girl Scout Text Book"/>
              <a:cs typeface="Arial"/>
            </a:endParaRPr>
          </a:p>
          <a:p>
            <a:r>
              <a:rPr lang="en-US" dirty="0">
                <a:solidFill>
                  <a:srgbClr val="FEFFFF"/>
                </a:solidFill>
                <a:latin typeface="Girl Scout Text Book"/>
                <a:cs typeface="Arial"/>
              </a:rPr>
              <a:t>Experience all the fun of overnight camp with new friends! </a:t>
            </a:r>
            <a:r>
              <a:rPr lang="en-US" dirty="0">
                <a:latin typeface="Girl Scout Text Book"/>
                <a:cs typeface="Arial"/>
              </a:rPr>
              <a:t>​</a:t>
            </a:r>
          </a:p>
          <a:p>
            <a:pPr>
              <a:buChar char="•"/>
            </a:pPr>
            <a:r>
              <a:rPr lang="en-US" dirty="0">
                <a:solidFill>
                  <a:srgbClr val="FEFFFF"/>
                </a:solidFill>
                <a:latin typeface="Girl Scout Text Book"/>
                <a:cs typeface="Arial"/>
              </a:rPr>
              <a:t>For girls currently in Grades K-11</a:t>
            </a:r>
            <a:endParaRPr lang="en-US" dirty="0">
              <a:latin typeface="Girl Scout Text Book"/>
              <a:cs typeface="Arial"/>
            </a:endParaRPr>
          </a:p>
          <a:p>
            <a:pPr>
              <a:buChar char="•"/>
            </a:pPr>
            <a:r>
              <a:rPr lang="en-US" dirty="0">
                <a:solidFill>
                  <a:schemeClr val="bg1"/>
                </a:solidFill>
                <a:latin typeface="Girl Scout Text Book"/>
                <a:cs typeface="Arial"/>
              </a:rPr>
              <a:t>Mini Session (3 days/2 nights) or Full Session (6 days/ 5 nights)</a:t>
            </a:r>
          </a:p>
          <a:p>
            <a:pPr>
              <a:buChar char="•"/>
            </a:pPr>
            <a:r>
              <a:rPr lang="en-US" dirty="0">
                <a:solidFill>
                  <a:srgbClr val="FEFFFF"/>
                </a:solidFill>
                <a:latin typeface="Girl Scout Text Book"/>
                <a:cs typeface="Arial"/>
              </a:rPr>
              <a:t>Girls broken into groups based on age level</a:t>
            </a:r>
            <a:r>
              <a:rPr lang="en-US" dirty="0">
                <a:latin typeface="Girl Scout Text Book"/>
                <a:cs typeface="Arial"/>
              </a:rPr>
              <a:t>​ </a:t>
            </a:r>
            <a:r>
              <a:rPr lang="en-US" dirty="0">
                <a:solidFill>
                  <a:schemeClr val="bg1"/>
                </a:solidFill>
                <a:latin typeface="Girl Scout Text Book"/>
                <a:cs typeface="Arial"/>
              </a:rPr>
              <a:t>and theme </a:t>
            </a:r>
          </a:p>
          <a:p>
            <a:pPr>
              <a:buChar char="•"/>
            </a:pPr>
            <a:r>
              <a:rPr lang="en-US" dirty="0">
                <a:solidFill>
                  <a:schemeClr val="bg1"/>
                </a:solidFill>
                <a:latin typeface="Girl Scout Text Book"/>
                <a:cs typeface="Arial"/>
              </a:rPr>
              <a:t>Session themes vary from art, nature, STEM, high adventure and more</a:t>
            </a:r>
          </a:p>
          <a:p>
            <a:pPr>
              <a:buChar char="•"/>
            </a:pPr>
            <a:r>
              <a:rPr lang="en-US" dirty="0">
                <a:solidFill>
                  <a:srgbClr val="FEFFFF"/>
                </a:solidFill>
                <a:latin typeface="Girl Scout Text Book"/>
                <a:cs typeface="Arial"/>
              </a:rPr>
              <a:t>Activities such as swimming, hiking, arts and crafts, nature, star gazing, climbing wall and more</a:t>
            </a:r>
            <a:r>
              <a:rPr lang="en-US" dirty="0">
                <a:latin typeface="Girl Scout Text Book"/>
                <a:cs typeface="Arial"/>
              </a:rPr>
              <a:t>​</a:t>
            </a:r>
          </a:p>
          <a:p>
            <a:pPr>
              <a:buChar char="•"/>
            </a:pPr>
            <a:endParaRPr lang="en-US" dirty="0">
              <a:latin typeface="Girl Scout Text Book"/>
              <a:cs typeface="Arial"/>
            </a:endParaRPr>
          </a:p>
        </p:txBody>
      </p:sp>
      <p:pic>
        <p:nvPicPr>
          <p:cNvPr id="5" name="Picture 7">
            <a:extLst>
              <a:ext uri="{FF2B5EF4-FFF2-40B4-BE49-F238E27FC236}">
                <a16:creationId xmlns:a16="http://schemas.microsoft.com/office/drawing/2014/main" id="{B14A39FA-CF11-AADD-E844-90F2F8FB47E2}"/>
              </a:ext>
            </a:extLst>
          </p:cNvPr>
          <p:cNvPicPr>
            <a:picLocks noChangeAspect="1"/>
          </p:cNvPicPr>
          <p:nvPr/>
        </p:nvPicPr>
        <p:blipFill>
          <a:blip r:embed="rId6"/>
          <a:stretch>
            <a:fillRect/>
          </a:stretch>
        </p:blipFill>
        <p:spPr>
          <a:xfrm>
            <a:off x="311150" y="304265"/>
            <a:ext cx="4690533" cy="4545552"/>
          </a:xfrm>
          <a:prstGeom prst="rect">
            <a:avLst/>
          </a:prstGeom>
        </p:spPr>
      </p:pic>
      <p:sp>
        <p:nvSpPr>
          <p:cNvPr id="7" name="Freeform 16">
            <a:extLst>
              <a:ext uri="{FF2B5EF4-FFF2-40B4-BE49-F238E27FC236}">
                <a16:creationId xmlns:a16="http://schemas.microsoft.com/office/drawing/2014/main" id="{94AABC46-3E98-4E12-8C10-1770655102D0}"/>
              </a:ext>
            </a:extLst>
          </p:cNvPr>
          <p:cNvSpPr txBox="1">
            <a:spLocks noChangeAspect="1"/>
          </p:cNvSpPr>
          <p:nvPr/>
        </p:nvSpPr>
        <p:spPr>
          <a:xfrm>
            <a:off x="-57" y="-3899"/>
            <a:ext cx="5143500" cy="51435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solidFill>
            <a:srgbClr val="004987"/>
          </a:solidFill>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6610596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6CF6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14</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6" name="Graphic 5">
            <a:extLst>
              <a:ext uri="{FF2B5EF4-FFF2-40B4-BE49-F238E27FC236}">
                <a16:creationId xmlns:a16="http://schemas.microsoft.com/office/drawing/2014/main" id="{31BE81A4-A81D-4FA7-AD49-1C409DF568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74281" y="109664"/>
            <a:ext cx="3985195" cy="4954949"/>
          </a:xfrm>
          <a:prstGeom prst="rect">
            <a:avLst/>
          </a:prstGeom>
        </p:spPr>
      </p:pic>
      <p:pic>
        <p:nvPicPr>
          <p:cNvPr id="12" name="Picture 11" descr="A picture containing tree, grass, outdoor, person&#10;&#10;Description automatically generated">
            <a:extLst>
              <a:ext uri="{FF2B5EF4-FFF2-40B4-BE49-F238E27FC236}">
                <a16:creationId xmlns:a16="http://schemas.microsoft.com/office/drawing/2014/main" id="{A3ACC2C4-FD64-4E2B-95A3-ED3491927DB4}"/>
              </a:ext>
            </a:extLst>
          </p:cNvPr>
          <p:cNvPicPr>
            <a:picLocks noChangeAspect="1"/>
          </p:cNvPicPr>
          <p:nvPr/>
        </p:nvPicPr>
        <p:blipFill rotWithShape="1">
          <a:blip r:embed="rId5"/>
          <a:srcRect l="19639" t="10677" r="20441" b="-150"/>
          <a:stretch/>
        </p:blipFill>
        <p:spPr>
          <a:xfrm>
            <a:off x="-67176" y="339644"/>
            <a:ext cx="4414423" cy="4470794"/>
          </a:xfrm>
          <a:prstGeom prst="rect">
            <a:avLst/>
          </a:prstGeom>
        </p:spPr>
      </p:pic>
      <p:sp>
        <p:nvSpPr>
          <p:cNvPr id="8" name="Freeform 16">
            <a:extLst>
              <a:ext uri="{FF2B5EF4-FFF2-40B4-BE49-F238E27FC236}">
                <a16:creationId xmlns:a16="http://schemas.microsoft.com/office/drawing/2014/main" id="{ED235C90-FBA5-4705-9527-F0BBBE1AD774}"/>
              </a:ext>
            </a:extLst>
          </p:cNvPr>
          <p:cNvSpPr txBox="1">
            <a:spLocks noChangeAspect="1"/>
          </p:cNvSpPr>
          <p:nvPr/>
        </p:nvSpPr>
        <p:spPr>
          <a:xfrm>
            <a:off x="-25444" y="-38613"/>
            <a:ext cx="4378925" cy="5189835"/>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solidFill>
            <a:srgbClr val="005640"/>
          </a:solidFill>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
        <p:nvSpPr>
          <p:cNvPr id="11" name="Text Placeholder 3">
            <a:extLst>
              <a:ext uri="{FF2B5EF4-FFF2-40B4-BE49-F238E27FC236}">
                <a16:creationId xmlns:a16="http://schemas.microsoft.com/office/drawing/2014/main" id="{165D9520-7BD8-4AB7-A1BD-3EF195E1B7E7}"/>
              </a:ext>
            </a:extLst>
          </p:cNvPr>
          <p:cNvSpPr txBox="1">
            <a:spLocks/>
          </p:cNvSpPr>
          <p:nvPr/>
        </p:nvSpPr>
        <p:spPr>
          <a:xfrm>
            <a:off x="5074350" y="211346"/>
            <a:ext cx="3825109" cy="3771900"/>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b="1">
                <a:solidFill>
                  <a:schemeClr val="bg1"/>
                </a:solidFill>
                <a:latin typeface="Girl Scout Text Book"/>
              </a:rPr>
              <a:t>Older Girl Leadership Opportunities</a:t>
            </a:r>
            <a:endParaRPr lang="en-US" sz="1600" b="1">
              <a:solidFill>
                <a:schemeClr val="bg1"/>
              </a:solidFill>
            </a:endParaRPr>
          </a:p>
          <a:p>
            <a:pPr marL="0" indent="0">
              <a:buNone/>
            </a:pPr>
            <a:r>
              <a:rPr lang="en-US" sz="1600">
                <a:solidFill>
                  <a:schemeClr val="bg1"/>
                </a:solidFill>
                <a:latin typeface="Girl Scout Text Book"/>
              </a:rPr>
              <a:t>Day Camp: </a:t>
            </a:r>
          </a:p>
          <a:p>
            <a:pPr marL="170815" indent="-170815"/>
            <a:r>
              <a:rPr lang="en-US" sz="1600">
                <a:solidFill>
                  <a:schemeClr val="bg1"/>
                </a:solidFill>
                <a:latin typeface="Girl Scout Text Book"/>
              </a:rPr>
              <a:t>Program Aide Training </a:t>
            </a:r>
            <a:endParaRPr lang="en-US">
              <a:solidFill>
                <a:schemeClr val="bg1"/>
              </a:solidFill>
            </a:endParaRPr>
          </a:p>
          <a:p>
            <a:pPr marL="170815" indent="-170815"/>
            <a:r>
              <a:rPr lang="en-US" sz="1600">
                <a:solidFill>
                  <a:schemeClr val="bg1"/>
                </a:solidFill>
                <a:latin typeface="Girl Scout Text Book"/>
              </a:rPr>
              <a:t>Program Assistant </a:t>
            </a:r>
          </a:p>
          <a:p>
            <a:pPr marL="170815" indent="-170815"/>
            <a:r>
              <a:rPr lang="en-US" sz="1600">
                <a:solidFill>
                  <a:schemeClr val="bg1"/>
                </a:solidFill>
                <a:latin typeface="Girl Scout Text Book"/>
              </a:rPr>
              <a:t>Day Camp Counselor-in-Training</a:t>
            </a:r>
          </a:p>
          <a:p>
            <a:pPr marL="0" indent="0">
              <a:buNone/>
            </a:pPr>
            <a:r>
              <a:rPr lang="en-US" sz="1600">
                <a:solidFill>
                  <a:schemeClr val="bg1"/>
                </a:solidFill>
                <a:latin typeface="Girl Scout Text Book"/>
              </a:rPr>
              <a:t>Troop Adventure Camp: </a:t>
            </a:r>
          </a:p>
          <a:p>
            <a:pPr marL="170815" indent="-170815"/>
            <a:r>
              <a:rPr lang="en-US" sz="1600">
                <a:solidFill>
                  <a:schemeClr val="bg1"/>
                </a:solidFill>
                <a:latin typeface="Girl Scout Text Book"/>
              </a:rPr>
              <a:t>Junior Instructor</a:t>
            </a:r>
          </a:p>
          <a:p>
            <a:pPr marL="0" indent="0">
              <a:buNone/>
            </a:pPr>
            <a:r>
              <a:rPr lang="en-US" sz="1600">
                <a:solidFill>
                  <a:schemeClr val="bg1"/>
                </a:solidFill>
                <a:latin typeface="Girl Scout Text Book"/>
              </a:rPr>
              <a:t>OvernightCamp: </a:t>
            </a:r>
          </a:p>
          <a:p>
            <a:pPr marL="170815" indent="-170815"/>
            <a:r>
              <a:rPr lang="en-US" sz="1600">
                <a:solidFill>
                  <a:schemeClr val="bg1"/>
                </a:solidFill>
                <a:latin typeface="Girl Scout Text Book"/>
              </a:rPr>
              <a:t>Counselor-in-Training 1</a:t>
            </a:r>
            <a:endParaRPr lang="en-US">
              <a:solidFill>
                <a:schemeClr val="bg1"/>
              </a:solidFill>
            </a:endParaRPr>
          </a:p>
          <a:p>
            <a:pPr marL="170815" indent="-170815"/>
            <a:r>
              <a:rPr lang="en-US" sz="1600">
                <a:solidFill>
                  <a:schemeClr val="bg1"/>
                </a:solidFill>
                <a:latin typeface="Girl Scout Text Book"/>
              </a:rPr>
              <a:t>Counselor-in-Training 2</a:t>
            </a:r>
          </a:p>
          <a:p>
            <a:pPr marL="170815" indent="-170815"/>
            <a:r>
              <a:rPr lang="en-US" sz="1600">
                <a:solidFill>
                  <a:schemeClr val="bg1"/>
                </a:solidFill>
                <a:latin typeface="Girl Scout Text Book"/>
              </a:rPr>
              <a:t>Junior Counselor</a:t>
            </a:r>
          </a:p>
          <a:p>
            <a:pPr marL="0" indent="0">
              <a:buNone/>
            </a:pPr>
            <a:endParaRPr lang="en-US" sz="1600">
              <a:solidFill>
                <a:schemeClr val="bg1"/>
              </a:solidFill>
            </a:endParaRPr>
          </a:p>
        </p:txBody>
      </p:sp>
    </p:spTree>
    <p:extLst>
      <p:ext uri="{BB962C8B-B14F-4D97-AF65-F5344CB8AC3E}">
        <p14:creationId xmlns:p14="http://schemas.microsoft.com/office/powerpoint/2010/main" val="31299791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pattern&#10;&#10;Description automatically generated with medium confidence">
            <a:extLst>
              <a:ext uri="{FF2B5EF4-FFF2-40B4-BE49-F238E27FC236}">
                <a16:creationId xmlns:a16="http://schemas.microsoft.com/office/drawing/2014/main" id="{3E15A74B-4884-46DE-B88C-F8B5A06F6B60}"/>
              </a:ext>
            </a:extLst>
          </p:cNvPr>
          <p:cNvPicPr>
            <a:picLocks noChangeAspect="1"/>
          </p:cNvPicPr>
          <p:nvPr/>
        </p:nvPicPr>
        <p:blipFill>
          <a:blip r:embed="rId3"/>
          <a:stretch>
            <a:fillRect/>
          </a:stretch>
        </p:blipFill>
        <p:spPr>
          <a:xfrm rot="5768445">
            <a:off x="6759840" y="-947778"/>
            <a:ext cx="5525393" cy="7184372"/>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15</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5" name="Picture 4" descr="Background pattern&#10;&#10;Description automatically generated with medium confidence">
            <a:extLst>
              <a:ext uri="{FF2B5EF4-FFF2-40B4-BE49-F238E27FC236}">
                <a16:creationId xmlns:a16="http://schemas.microsoft.com/office/drawing/2014/main" id="{44447ADF-D061-4825-8BD1-E3BAD5135D58}"/>
              </a:ext>
            </a:extLst>
          </p:cNvPr>
          <p:cNvPicPr>
            <a:picLocks noChangeAspect="1"/>
          </p:cNvPicPr>
          <p:nvPr/>
        </p:nvPicPr>
        <p:blipFill>
          <a:blip r:embed="rId3"/>
          <a:stretch>
            <a:fillRect/>
          </a:stretch>
        </p:blipFill>
        <p:spPr>
          <a:xfrm rot="16200000">
            <a:off x="829490" y="-1200093"/>
            <a:ext cx="5525393" cy="7184372"/>
          </a:xfrm>
          <a:prstGeom prst="rect">
            <a:avLst/>
          </a:prstGeom>
        </p:spPr>
      </p:pic>
      <p:pic>
        <p:nvPicPr>
          <p:cNvPr id="7" name="Graphic 6">
            <a:extLst>
              <a:ext uri="{FF2B5EF4-FFF2-40B4-BE49-F238E27FC236}">
                <a16:creationId xmlns:a16="http://schemas.microsoft.com/office/drawing/2014/main" id="{7614F651-9A3F-42A8-9910-9FF47E3BC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4450" y="840762"/>
            <a:ext cx="5995100" cy="3607292"/>
          </a:xfrm>
          <a:prstGeom prst="rect">
            <a:avLst/>
          </a:prstGeom>
        </p:spPr>
      </p:pic>
      <p:pic>
        <p:nvPicPr>
          <p:cNvPr id="2050" name="Picture 2">
            <a:extLst>
              <a:ext uri="{FF2B5EF4-FFF2-40B4-BE49-F238E27FC236}">
                <a16:creationId xmlns:a16="http://schemas.microsoft.com/office/drawing/2014/main" id="{08CA71B4-DD77-417A-A969-4033B6BF4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763" y="2057400"/>
            <a:ext cx="5324475"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955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2B969-DF2D-4857-9566-EA5D24F81C8A}"/>
              </a:ext>
            </a:extLst>
          </p:cNvPr>
          <p:cNvSpPr>
            <a:spLocks noGrp="1"/>
          </p:cNvSpPr>
          <p:nvPr>
            <p:ph type="sldNum" sz="quarter" idx="12"/>
          </p:nvPr>
        </p:nvSpPr>
        <p:spPr/>
        <p:txBody>
          <a:bodyPr/>
          <a:lstStyle/>
          <a:p>
            <a:fld id="{7691CCDB-B024-8747-B233-CAD1CBC7A901}" type="slidenum">
              <a:rPr lang="en-US" smtClean="0"/>
              <a:pPr/>
              <a:t>16</a:t>
            </a:fld>
            <a:endParaRPr lang="en-US"/>
          </a:p>
        </p:txBody>
      </p:sp>
      <p:sp>
        <p:nvSpPr>
          <p:cNvPr id="3" name="Footer Placeholder 2">
            <a:extLst>
              <a:ext uri="{FF2B5EF4-FFF2-40B4-BE49-F238E27FC236}">
                <a16:creationId xmlns:a16="http://schemas.microsoft.com/office/drawing/2014/main" id="{EB324B97-55BC-4684-88D4-CF1A36B5DA17}"/>
              </a:ext>
            </a:extLst>
          </p:cNvPr>
          <p:cNvSpPr>
            <a:spLocks noGrp="1"/>
          </p:cNvSpPr>
          <p:nvPr>
            <p:ph type="ftr" sz="quarter" idx="17"/>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DA37C77A-388B-4CDB-BB12-12F0C79BA486}"/>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CBC95854-DBF6-488D-9238-92D4791C410B}"/>
              </a:ext>
            </a:extLst>
          </p:cNvPr>
          <p:cNvSpPr>
            <a:spLocks noGrp="1"/>
          </p:cNvSpPr>
          <p:nvPr>
            <p:ph type="body" sz="quarter" idx="20"/>
          </p:nvPr>
        </p:nvSpPr>
        <p:spPr/>
        <p:txBody>
          <a:bodyPr/>
          <a:lstStyle/>
          <a:p>
            <a:endParaRPr lang="en-US"/>
          </a:p>
        </p:txBody>
      </p:sp>
      <p:sp>
        <p:nvSpPr>
          <p:cNvPr id="6" name="Text Placeholder 5">
            <a:extLst>
              <a:ext uri="{FF2B5EF4-FFF2-40B4-BE49-F238E27FC236}">
                <a16:creationId xmlns:a16="http://schemas.microsoft.com/office/drawing/2014/main" id="{82B3B825-756B-4B3D-8F98-2060F0CAF403}"/>
              </a:ext>
            </a:extLst>
          </p:cNvPr>
          <p:cNvSpPr>
            <a:spLocks noGrp="1"/>
          </p:cNvSpPr>
          <p:nvPr>
            <p:ph type="body" sz="quarter" idx="14"/>
          </p:nvPr>
        </p:nvSpPr>
        <p:spPr/>
        <p:txBody>
          <a:bodyPr/>
          <a:lstStyle/>
          <a:p>
            <a:pPr algn="l" rtl="0" fontAlgn="base">
              <a:buFont typeface="Arial" panose="020B0604020202020204" pitchFamily="34" charset="0"/>
              <a:buChar char="•"/>
            </a:pPr>
            <a:r>
              <a:rPr lang="en-US" sz="1800" b="0" i="0" u="none" strike="noStrike" dirty="0">
                <a:effectLst/>
                <a:latin typeface="Trefoil Sans Light" panose="00000400000000000000" pitchFamily="50" charset="0"/>
              </a:rPr>
              <a:t>Allows caregivers to fill out forms once for all council sponsored programs. </a:t>
            </a:r>
            <a:r>
              <a:rPr lang="en-US" sz="1800" b="0" i="0" dirty="0">
                <a:effectLst/>
                <a:latin typeface="Trefoil Sans Light" panose="00000400000000000000" pitchFamily="50" charset="0"/>
              </a:rPr>
              <a:t>​</a:t>
            </a:r>
            <a:endParaRPr lang="en-US" b="0" i="0" dirty="0">
              <a:effectLst/>
              <a:latin typeface="Arial" panose="020B0604020202020204" pitchFamily="34" charset="0"/>
            </a:endParaRPr>
          </a:p>
          <a:p>
            <a:pPr algn="l" rtl="0" fontAlgn="base">
              <a:buFont typeface="Arial" panose="020B0604020202020204" pitchFamily="34" charset="0"/>
              <a:buChar char="•"/>
            </a:pPr>
            <a:r>
              <a:rPr lang="en-US" sz="1800" b="0" i="0" u="none" strike="noStrike" dirty="0">
                <a:effectLst/>
                <a:latin typeface="Trefoil Sans Light" panose="00000400000000000000" pitchFamily="50" charset="0"/>
              </a:rPr>
              <a:t>If campers return for summer 2023 parents will only have to update information . </a:t>
            </a:r>
            <a:r>
              <a:rPr lang="en-US" sz="1800" b="0" i="0" dirty="0">
                <a:effectLst/>
                <a:latin typeface="Trefoil Sans Light" panose="00000400000000000000" pitchFamily="50" charset="0"/>
              </a:rPr>
              <a:t>​</a:t>
            </a:r>
            <a:endParaRPr lang="en-US" b="0" i="0" dirty="0">
              <a:effectLst/>
              <a:latin typeface="Arial" panose="020B0604020202020204" pitchFamily="34" charset="0"/>
            </a:endParaRPr>
          </a:p>
          <a:p>
            <a:pPr algn="l" rtl="0" fontAlgn="base">
              <a:buFont typeface="Arial" panose="020B0604020202020204" pitchFamily="34" charset="0"/>
              <a:buChar char="•"/>
            </a:pPr>
            <a:r>
              <a:rPr lang="en-US" sz="1800" b="0" i="0" dirty="0">
                <a:effectLst/>
                <a:latin typeface="Trefoil Sans Light" panose="00000400000000000000" pitchFamily="50" charset="0"/>
              </a:rPr>
              <a:t>​</a:t>
            </a:r>
            <a:r>
              <a:rPr lang="en-US" sz="1800" b="0" i="0" u="none" strike="noStrike" dirty="0">
                <a:effectLst/>
                <a:latin typeface="Trefoil Sans Light" panose="00000400000000000000" pitchFamily="50" charset="0"/>
              </a:rPr>
              <a:t>Adults may have to skip some areas – put N/A or leave blank anything that doesn’t relate to you </a:t>
            </a:r>
            <a:endParaRPr lang="en-US" b="0" i="0" dirty="0">
              <a:effectLst/>
              <a:latin typeface="Arial" panose="020B0604020202020204" pitchFamily="34" charset="0"/>
            </a:endParaRPr>
          </a:p>
          <a:p>
            <a:endParaRPr lang="en-US" dirty="0"/>
          </a:p>
        </p:txBody>
      </p:sp>
      <p:pic>
        <p:nvPicPr>
          <p:cNvPr id="1026" name="Picture 2">
            <a:extLst>
              <a:ext uri="{FF2B5EF4-FFF2-40B4-BE49-F238E27FC236}">
                <a16:creationId xmlns:a16="http://schemas.microsoft.com/office/drawing/2014/main" id="{D988F10A-C852-475B-BEEA-46E569E9B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
            <a:ext cx="42037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32466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pattern&#10;&#10;Description automatically generated with medium confidence">
            <a:extLst>
              <a:ext uri="{FF2B5EF4-FFF2-40B4-BE49-F238E27FC236}">
                <a16:creationId xmlns:a16="http://schemas.microsoft.com/office/drawing/2014/main" id="{3E15A74B-4884-46DE-B88C-F8B5A06F6B60}"/>
              </a:ext>
            </a:extLst>
          </p:cNvPr>
          <p:cNvPicPr>
            <a:picLocks noChangeAspect="1"/>
          </p:cNvPicPr>
          <p:nvPr/>
        </p:nvPicPr>
        <p:blipFill>
          <a:blip r:embed="rId3"/>
          <a:stretch>
            <a:fillRect/>
          </a:stretch>
        </p:blipFill>
        <p:spPr>
          <a:xfrm rot="5768445">
            <a:off x="6759840" y="-947778"/>
            <a:ext cx="5525393" cy="7184372"/>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17</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5" name="Picture 4" descr="Background pattern&#10;&#10;Description automatically generated with medium confidence">
            <a:extLst>
              <a:ext uri="{FF2B5EF4-FFF2-40B4-BE49-F238E27FC236}">
                <a16:creationId xmlns:a16="http://schemas.microsoft.com/office/drawing/2014/main" id="{44447ADF-D061-4825-8BD1-E3BAD5135D58}"/>
              </a:ext>
            </a:extLst>
          </p:cNvPr>
          <p:cNvPicPr>
            <a:picLocks noChangeAspect="1"/>
          </p:cNvPicPr>
          <p:nvPr/>
        </p:nvPicPr>
        <p:blipFill>
          <a:blip r:embed="rId3"/>
          <a:stretch>
            <a:fillRect/>
          </a:stretch>
        </p:blipFill>
        <p:spPr>
          <a:xfrm rot="16200000">
            <a:off x="829490" y="-1200093"/>
            <a:ext cx="5525393" cy="7184372"/>
          </a:xfrm>
          <a:prstGeom prst="rect">
            <a:avLst/>
          </a:prstGeom>
        </p:spPr>
      </p:pic>
      <p:pic>
        <p:nvPicPr>
          <p:cNvPr id="7" name="Graphic 6">
            <a:extLst>
              <a:ext uri="{FF2B5EF4-FFF2-40B4-BE49-F238E27FC236}">
                <a16:creationId xmlns:a16="http://schemas.microsoft.com/office/drawing/2014/main" id="{7614F651-9A3F-42A8-9910-9FF47E3BC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4450" y="840762"/>
            <a:ext cx="5995100" cy="3607292"/>
          </a:xfrm>
          <a:prstGeom prst="rect">
            <a:avLst/>
          </a:prstGeom>
        </p:spPr>
      </p:pic>
      <p:sp>
        <p:nvSpPr>
          <p:cNvPr id="9" name="TextBox 8">
            <a:extLst>
              <a:ext uri="{FF2B5EF4-FFF2-40B4-BE49-F238E27FC236}">
                <a16:creationId xmlns:a16="http://schemas.microsoft.com/office/drawing/2014/main" id="{F4216886-46EE-4D29-A11F-492E0369CA4B}"/>
              </a:ext>
            </a:extLst>
          </p:cNvPr>
          <p:cNvSpPr txBox="1"/>
          <p:nvPr/>
        </p:nvSpPr>
        <p:spPr>
          <a:xfrm>
            <a:off x="1658388" y="1982688"/>
            <a:ext cx="5827223" cy="1323439"/>
          </a:xfrm>
          <a:prstGeom prst="rect">
            <a:avLst/>
          </a:prstGeom>
          <a:noFill/>
          <a:ln>
            <a:noFill/>
          </a:ln>
        </p:spPr>
        <p:txBody>
          <a:bodyPr wrap="square">
            <a:spAutoFit/>
          </a:bodyPr>
          <a:lstStyle/>
          <a:p>
            <a:pPr algn="ctr"/>
            <a:r>
              <a:rPr lang="en-US" sz="4000" b="1" dirty="0">
                <a:solidFill>
                  <a:schemeClr val="bg1"/>
                </a:solidFill>
                <a:latin typeface="Girl Scout Display Light" panose="02020003000000000000" pitchFamily="18" charset="0"/>
                <a:ea typeface="+mj-ea"/>
                <a:cs typeface="+mj-cs"/>
              </a:rPr>
              <a:t>Setting your Camper up for Success</a:t>
            </a:r>
            <a:endParaRPr lang="en-US" sz="1800" b="1" dirty="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26951490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F233D-F5BB-4038-8BC6-AAC8AC0BD397}"/>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6" name="Text Placeholder 5">
            <a:extLst>
              <a:ext uri="{FF2B5EF4-FFF2-40B4-BE49-F238E27FC236}">
                <a16:creationId xmlns:a16="http://schemas.microsoft.com/office/drawing/2014/main" id="{19F362A7-008E-448A-894A-4BC95F830FEE}"/>
              </a:ext>
            </a:extLst>
          </p:cNvPr>
          <p:cNvSpPr>
            <a:spLocks noGrp="1"/>
          </p:cNvSpPr>
          <p:nvPr>
            <p:ph type="body" sz="quarter" idx="14"/>
          </p:nvPr>
        </p:nvSpPr>
        <p:spPr/>
        <p:txBody>
          <a:bodyPr/>
          <a:lstStyle/>
          <a:p>
            <a:endParaRPr lang="en-US"/>
          </a:p>
        </p:txBody>
      </p:sp>
      <p:sp>
        <p:nvSpPr>
          <p:cNvPr id="3" name="Footer Placeholder 2">
            <a:extLst>
              <a:ext uri="{FF2B5EF4-FFF2-40B4-BE49-F238E27FC236}">
                <a16:creationId xmlns:a16="http://schemas.microsoft.com/office/drawing/2014/main" id="{DF986CBA-D3CE-4C97-8FCD-977568615D55}"/>
              </a:ext>
            </a:extLst>
          </p:cNvPr>
          <p:cNvSpPr>
            <a:spLocks noGrp="1"/>
          </p:cNvSpPr>
          <p:nvPr>
            <p:ph type="ftr" sz="quarter" idx="17"/>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A4F5AF9F-DC29-4B82-8106-40E0A858F0CC}"/>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E979CDB1-AF06-47D0-ADA9-C3E2E5B5E887}"/>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29748745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pattern&#10;&#10;Description automatically generated with medium confidence">
            <a:extLst>
              <a:ext uri="{FF2B5EF4-FFF2-40B4-BE49-F238E27FC236}">
                <a16:creationId xmlns:a16="http://schemas.microsoft.com/office/drawing/2014/main" id="{3E15A74B-4884-46DE-B88C-F8B5A06F6B60}"/>
              </a:ext>
            </a:extLst>
          </p:cNvPr>
          <p:cNvPicPr>
            <a:picLocks noChangeAspect="1"/>
          </p:cNvPicPr>
          <p:nvPr/>
        </p:nvPicPr>
        <p:blipFill>
          <a:blip r:embed="rId3"/>
          <a:stretch>
            <a:fillRect/>
          </a:stretch>
        </p:blipFill>
        <p:spPr>
          <a:xfrm rot="5768445">
            <a:off x="6759840" y="-947778"/>
            <a:ext cx="5525393" cy="7184372"/>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19</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5" name="Picture 4" descr="Background pattern&#10;&#10;Description automatically generated with medium confidence">
            <a:extLst>
              <a:ext uri="{FF2B5EF4-FFF2-40B4-BE49-F238E27FC236}">
                <a16:creationId xmlns:a16="http://schemas.microsoft.com/office/drawing/2014/main" id="{44447ADF-D061-4825-8BD1-E3BAD5135D58}"/>
              </a:ext>
            </a:extLst>
          </p:cNvPr>
          <p:cNvPicPr>
            <a:picLocks noChangeAspect="1"/>
          </p:cNvPicPr>
          <p:nvPr/>
        </p:nvPicPr>
        <p:blipFill>
          <a:blip r:embed="rId3"/>
          <a:stretch>
            <a:fillRect/>
          </a:stretch>
        </p:blipFill>
        <p:spPr>
          <a:xfrm rot="16200000">
            <a:off x="829490" y="-1200093"/>
            <a:ext cx="5525393" cy="7184372"/>
          </a:xfrm>
          <a:prstGeom prst="rect">
            <a:avLst/>
          </a:prstGeom>
        </p:spPr>
      </p:pic>
      <p:pic>
        <p:nvPicPr>
          <p:cNvPr id="7" name="Graphic 6">
            <a:extLst>
              <a:ext uri="{FF2B5EF4-FFF2-40B4-BE49-F238E27FC236}">
                <a16:creationId xmlns:a16="http://schemas.microsoft.com/office/drawing/2014/main" id="{7614F651-9A3F-42A8-9910-9FF47E3BC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4450" y="840762"/>
            <a:ext cx="5995100" cy="3607292"/>
          </a:xfrm>
          <a:prstGeom prst="rect">
            <a:avLst/>
          </a:prstGeom>
        </p:spPr>
      </p:pic>
      <p:sp>
        <p:nvSpPr>
          <p:cNvPr id="9" name="TextBox 8">
            <a:extLst>
              <a:ext uri="{FF2B5EF4-FFF2-40B4-BE49-F238E27FC236}">
                <a16:creationId xmlns:a16="http://schemas.microsoft.com/office/drawing/2014/main" id="{F4216886-46EE-4D29-A11F-492E0369CA4B}"/>
              </a:ext>
            </a:extLst>
          </p:cNvPr>
          <p:cNvSpPr txBox="1"/>
          <p:nvPr/>
        </p:nvSpPr>
        <p:spPr>
          <a:xfrm>
            <a:off x="1658388" y="2217807"/>
            <a:ext cx="5827223" cy="707886"/>
          </a:xfrm>
          <a:prstGeom prst="rect">
            <a:avLst/>
          </a:prstGeom>
          <a:noFill/>
          <a:ln>
            <a:noFill/>
          </a:ln>
        </p:spPr>
        <p:txBody>
          <a:bodyPr wrap="square">
            <a:spAutoFit/>
          </a:bodyPr>
          <a:lstStyle/>
          <a:p>
            <a:pPr algn="ctr"/>
            <a:r>
              <a:rPr lang="en-US" sz="4000" b="1" dirty="0">
                <a:solidFill>
                  <a:schemeClr val="bg1"/>
                </a:solidFill>
                <a:latin typeface="Girl Scout Display Light" panose="02020003000000000000" pitchFamily="18" charset="0"/>
                <a:ea typeface="+mj-ea"/>
                <a:cs typeface="+mj-cs"/>
              </a:rPr>
              <a:t>Packing for Camp</a:t>
            </a:r>
            <a:endParaRPr lang="en-US" sz="1800" b="1" dirty="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311410007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84FBF185-DA2F-46ED-99AF-D75AFAB9AB38}"/>
              </a:ext>
            </a:extLst>
          </p:cNvPr>
          <p:cNvPicPr>
            <a:picLocks noChangeAspect="1"/>
          </p:cNvPicPr>
          <p:nvPr/>
        </p:nvPicPr>
        <p:blipFill>
          <a:blip r:embed="rId3"/>
          <a:stretch>
            <a:fillRect/>
          </a:stretch>
        </p:blipFill>
        <p:spPr>
          <a:xfrm rot="16429070">
            <a:off x="1178752" y="-1202492"/>
            <a:ext cx="6466348" cy="8407847"/>
          </a:xfrm>
          <a:prstGeom prst="rect">
            <a:avLst/>
          </a:prstGeom>
        </p:spPr>
      </p:pic>
      <p:sp>
        <p:nvSpPr>
          <p:cNvPr id="25" name="Rounded Rectangle 24">
            <a:extLst>
              <a:ext uri="{FF2B5EF4-FFF2-40B4-BE49-F238E27FC236}">
                <a16:creationId xmlns:a16="http://schemas.microsoft.com/office/drawing/2014/main" id="{79CA59D3-B4C4-2B45-8737-899B54898228}"/>
              </a:ext>
            </a:extLst>
          </p:cNvPr>
          <p:cNvSpPr/>
          <p:nvPr/>
        </p:nvSpPr>
        <p:spPr>
          <a:xfrm>
            <a:off x="802480" y="4493927"/>
            <a:ext cx="1659867" cy="437636"/>
          </a:xfrm>
          <a:prstGeom prst="roundRect">
            <a:avLst>
              <a:gd name="adj" fmla="val 10231"/>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700">
                <a:solidFill>
                  <a:schemeClr val="bg1"/>
                </a:solidFill>
                <a:latin typeface="Girl Scout Text Book"/>
              </a:rPr>
              <a:t>Mackenzie "Luna" Dumas</a:t>
            </a:r>
            <a:endParaRPr lang="en-US" sz="700">
              <a:solidFill>
                <a:schemeClr val="bg1"/>
              </a:solidFill>
              <a:latin typeface="Girl Scout Text Book" panose="02020003000000000000" pitchFamily="18" charset="0"/>
            </a:endParaRPr>
          </a:p>
          <a:p>
            <a:pPr algn="ctr">
              <a:lnSpc>
                <a:spcPct val="120000"/>
              </a:lnSpc>
            </a:pPr>
            <a:r>
              <a:rPr lang="en-US" sz="700">
                <a:solidFill>
                  <a:schemeClr val="bg1"/>
                </a:solidFill>
                <a:latin typeface="Girl Scout Text Book"/>
              </a:rPr>
              <a:t>Camp Director – Butterworth Day Camp</a:t>
            </a:r>
            <a:endParaRPr lang="en-US" sz="700" dirty="0">
              <a:solidFill>
                <a:schemeClr val="bg1"/>
              </a:solidFill>
              <a:latin typeface="Girl Scout Text Book"/>
            </a:endParaRPr>
          </a:p>
        </p:txBody>
      </p:sp>
      <p:sp>
        <p:nvSpPr>
          <p:cNvPr id="27" name="Rounded Rectangle 26">
            <a:extLst>
              <a:ext uri="{FF2B5EF4-FFF2-40B4-BE49-F238E27FC236}">
                <a16:creationId xmlns:a16="http://schemas.microsoft.com/office/drawing/2014/main" id="{E95CB35C-07F3-6F4F-AB94-20AD0A614203}"/>
              </a:ext>
            </a:extLst>
          </p:cNvPr>
          <p:cNvSpPr/>
          <p:nvPr/>
        </p:nvSpPr>
        <p:spPr>
          <a:xfrm>
            <a:off x="6696303" y="2048420"/>
            <a:ext cx="1713927" cy="429914"/>
          </a:xfrm>
          <a:prstGeom prst="roundRect">
            <a:avLst>
              <a:gd name="adj" fmla="val 10231"/>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lnSpc>
                <a:spcPct val="120000"/>
              </a:lnSpc>
            </a:pPr>
            <a:r>
              <a:rPr lang="en-US" sz="700" dirty="0">
                <a:solidFill>
                  <a:schemeClr val="bg1"/>
                </a:solidFill>
                <a:latin typeface="Girl Scout Text Book"/>
              </a:rPr>
              <a:t>Tori “Ember” Hinojosa-Houck</a:t>
            </a:r>
            <a:endParaRPr lang="en-US" sz="700" dirty="0">
              <a:solidFill>
                <a:schemeClr val="bg1"/>
              </a:solidFill>
              <a:latin typeface="Girl Scout Text Book" panose="02020003000000000000" pitchFamily="18" charset="0"/>
            </a:endParaRPr>
          </a:p>
          <a:p>
            <a:pPr algn="ctr">
              <a:lnSpc>
                <a:spcPct val="120000"/>
              </a:lnSpc>
            </a:pPr>
            <a:r>
              <a:rPr lang="en-US" sz="700" dirty="0">
                <a:solidFill>
                  <a:schemeClr val="bg1"/>
                </a:solidFill>
                <a:latin typeface="Girl Scout Text Book"/>
              </a:rPr>
              <a:t>Fearless Leader </a:t>
            </a:r>
            <a:endParaRPr lang="en-US" sz="700" dirty="0">
              <a:solidFill>
                <a:schemeClr val="bg1"/>
              </a:solidFill>
              <a:latin typeface="Girl Scout Text Book" panose="02020003000000000000" pitchFamily="18" charset="0"/>
            </a:endParaRPr>
          </a:p>
        </p:txBody>
      </p:sp>
      <p:sp>
        <p:nvSpPr>
          <p:cNvPr id="14" name="Slide Number Placeholder 13">
            <a:extLst>
              <a:ext uri="{FF2B5EF4-FFF2-40B4-BE49-F238E27FC236}">
                <a16:creationId xmlns:a16="http://schemas.microsoft.com/office/drawing/2014/main" id="{10E753A4-7EA6-DC4D-A0DC-B68756168F01}"/>
              </a:ext>
            </a:extLst>
          </p:cNvPr>
          <p:cNvSpPr>
            <a:spLocks noGrp="1"/>
          </p:cNvSpPr>
          <p:nvPr>
            <p:ph type="sldNum" sz="quarter" idx="12"/>
          </p:nvPr>
        </p:nvSpPr>
        <p:spPr/>
        <p:txBody>
          <a:bodyPr/>
          <a:lstStyle/>
          <a:p>
            <a:fld id="{7691CCDB-B024-8747-B233-CAD1CBC7A901}" type="slidenum">
              <a:rPr lang="en-US" smtClean="0"/>
              <a:pPr/>
              <a:t>2</a:t>
            </a:fld>
            <a:endParaRPr lang="en-US"/>
          </a:p>
        </p:txBody>
      </p:sp>
      <p:pic>
        <p:nvPicPr>
          <p:cNvPr id="3" name="Picture 2">
            <a:extLst>
              <a:ext uri="{FF2B5EF4-FFF2-40B4-BE49-F238E27FC236}">
                <a16:creationId xmlns:a16="http://schemas.microsoft.com/office/drawing/2014/main" id="{7E206104-CDCE-41CC-8784-C73C00B46B7C}"/>
              </a:ext>
            </a:extLst>
          </p:cNvPr>
          <p:cNvPicPr>
            <a:picLocks noChangeAspect="1"/>
          </p:cNvPicPr>
          <p:nvPr/>
        </p:nvPicPr>
        <p:blipFill>
          <a:blip r:embed="rId4"/>
          <a:stretch>
            <a:fillRect/>
          </a:stretch>
        </p:blipFill>
        <p:spPr>
          <a:xfrm>
            <a:off x="-1773590" y="3401873"/>
            <a:ext cx="1217822" cy="1333638"/>
          </a:xfrm>
          <a:prstGeom prst="rect">
            <a:avLst/>
          </a:prstGeom>
        </p:spPr>
      </p:pic>
      <p:pic>
        <p:nvPicPr>
          <p:cNvPr id="1034" name="Picture 10">
            <a:extLst>
              <a:ext uri="{FF2B5EF4-FFF2-40B4-BE49-F238E27FC236}">
                <a16:creationId xmlns:a16="http://schemas.microsoft.com/office/drawing/2014/main" id="{8C585525-C230-429E-9972-00B8A93BE4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022"/>
          <a:stretch/>
        </p:blipFill>
        <p:spPr bwMode="auto">
          <a:xfrm>
            <a:off x="6657391" y="120347"/>
            <a:ext cx="1650877" cy="1706594"/>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6">
            <a:extLst>
              <a:ext uri="{FF2B5EF4-FFF2-40B4-BE49-F238E27FC236}">
                <a16:creationId xmlns:a16="http://schemas.microsoft.com/office/drawing/2014/main" id="{D9A1EDD2-9FAA-41C8-9707-806851D5E427}"/>
              </a:ext>
            </a:extLst>
          </p:cNvPr>
          <p:cNvSpPr/>
          <p:nvPr/>
        </p:nvSpPr>
        <p:spPr>
          <a:xfrm>
            <a:off x="6627593" y="4486728"/>
            <a:ext cx="1713927" cy="429914"/>
          </a:xfrm>
          <a:prstGeom prst="roundRect">
            <a:avLst>
              <a:gd name="adj" fmla="val 10231"/>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700" dirty="0">
                <a:solidFill>
                  <a:schemeClr val="bg1"/>
                </a:solidFill>
                <a:latin typeface="Girl Scout Text Book" panose="02020003000000000000" pitchFamily="18" charset="0"/>
              </a:rPr>
              <a:t>Allison “</a:t>
            </a:r>
            <a:r>
              <a:rPr lang="en-US" sz="700" dirty="0" err="1">
                <a:solidFill>
                  <a:schemeClr val="bg1"/>
                </a:solidFill>
                <a:latin typeface="Girl Scout Text Book" panose="02020003000000000000" pitchFamily="18" charset="0"/>
              </a:rPr>
              <a:t>Poptart</a:t>
            </a:r>
            <a:r>
              <a:rPr lang="en-US" sz="700" dirty="0">
                <a:solidFill>
                  <a:schemeClr val="bg1"/>
                </a:solidFill>
                <a:latin typeface="Girl Scout Text Book" panose="02020003000000000000" pitchFamily="18" charset="0"/>
              </a:rPr>
              <a:t>” Beaupry</a:t>
            </a:r>
          </a:p>
          <a:p>
            <a:pPr algn="ctr">
              <a:lnSpc>
                <a:spcPct val="120000"/>
              </a:lnSpc>
            </a:pPr>
            <a:r>
              <a:rPr lang="en-US" sz="700" dirty="0">
                <a:solidFill>
                  <a:schemeClr val="bg1"/>
                </a:solidFill>
                <a:latin typeface="Girl Scout Text Book" panose="02020003000000000000" pitchFamily="18" charset="0"/>
              </a:rPr>
              <a:t>Seasonal Overnight Camp Director</a:t>
            </a:r>
          </a:p>
        </p:txBody>
      </p:sp>
      <p:sp>
        <p:nvSpPr>
          <p:cNvPr id="23" name="Rounded Rectangle 26">
            <a:extLst>
              <a:ext uri="{FF2B5EF4-FFF2-40B4-BE49-F238E27FC236}">
                <a16:creationId xmlns:a16="http://schemas.microsoft.com/office/drawing/2014/main" id="{E757C376-7789-477C-9B0A-9A6C19BFD843}"/>
              </a:ext>
            </a:extLst>
          </p:cNvPr>
          <p:cNvSpPr/>
          <p:nvPr/>
        </p:nvSpPr>
        <p:spPr>
          <a:xfrm>
            <a:off x="3709378" y="4498325"/>
            <a:ext cx="1713927" cy="429914"/>
          </a:xfrm>
          <a:prstGeom prst="roundRect">
            <a:avLst>
              <a:gd name="adj" fmla="val 10231"/>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sz="700" dirty="0">
                <a:solidFill>
                  <a:schemeClr val="bg1"/>
                </a:solidFill>
                <a:latin typeface="Girl Scout Text Book"/>
              </a:rPr>
              <a:t>Chelsea “Dandy” Smith</a:t>
            </a:r>
          </a:p>
          <a:p>
            <a:pPr algn="ctr">
              <a:lnSpc>
                <a:spcPct val="120000"/>
              </a:lnSpc>
            </a:pPr>
            <a:r>
              <a:rPr lang="en-US" sz="700" dirty="0">
                <a:solidFill>
                  <a:schemeClr val="bg1"/>
                </a:solidFill>
                <a:latin typeface="Girl Scout Text Book"/>
              </a:rPr>
              <a:t>Camp Director – Troop Adventure Camp</a:t>
            </a:r>
          </a:p>
        </p:txBody>
      </p:sp>
      <p:sp>
        <p:nvSpPr>
          <p:cNvPr id="34" name="Freeform 26">
            <a:extLst>
              <a:ext uri="{FF2B5EF4-FFF2-40B4-BE49-F238E27FC236}">
                <a16:creationId xmlns:a16="http://schemas.microsoft.com/office/drawing/2014/main" id="{5A2C209E-5428-4945-B351-4588CCF719FA}"/>
              </a:ext>
            </a:extLst>
          </p:cNvPr>
          <p:cNvSpPr>
            <a:spLocks noChangeAspect="1"/>
          </p:cNvSpPr>
          <p:nvPr/>
        </p:nvSpPr>
        <p:spPr>
          <a:xfrm>
            <a:off x="6545303" y="108374"/>
            <a:ext cx="1907088" cy="1854031"/>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solidFill>
            <a:srgbClr val="004987"/>
          </a:solidFill>
          <a:ln w="2067" cap="flat">
            <a:noFill/>
            <a:prstDash val="solid"/>
            <a:miter/>
          </a:ln>
        </p:spPr>
        <p:txBody>
          <a:bodyPr rtlCol="0" anchor="ctr"/>
          <a:lstStyle/>
          <a:p>
            <a:endParaRPr lang="en-US"/>
          </a:p>
        </p:txBody>
      </p:sp>
      <p:pic>
        <p:nvPicPr>
          <p:cNvPr id="9" name="Picture 8" descr="A person smiling at a table&#10;&#10;Description automatically generated">
            <a:extLst>
              <a:ext uri="{FF2B5EF4-FFF2-40B4-BE49-F238E27FC236}">
                <a16:creationId xmlns:a16="http://schemas.microsoft.com/office/drawing/2014/main" id="{FD4F2873-A0C1-3CB5-11A8-69DEBC938462}"/>
              </a:ext>
            </a:extLst>
          </p:cNvPr>
          <p:cNvPicPr>
            <a:picLocks noChangeAspect="1"/>
          </p:cNvPicPr>
          <p:nvPr/>
        </p:nvPicPr>
        <p:blipFill rotWithShape="1">
          <a:blip r:embed="rId6"/>
          <a:srcRect b="24848"/>
          <a:stretch/>
        </p:blipFill>
        <p:spPr>
          <a:xfrm>
            <a:off x="796622" y="2637826"/>
            <a:ext cx="1634615" cy="1637912"/>
          </a:xfrm>
          <a:prstGeom prst="rect">
            <a:avLst/>
          </a:prstGeom>
        </p:spPr>
      </p:pic>
      <p:sp>
        <p:nvSpPr>
          <p:cNvPr id="35" name="Freeform 24">
            <a:extLst>
              <a:ext uri="{FF2B5EF4-FFF2-40B4-BE49-F238E27FC236}">
                <a16:creationId xmlns:a16="http://schemas.microsoft.com/office/drawing/2014/main" id="{4C972FD9-F6F7-494C-B31F-1B8C94F71A46}"/>
              </a:ext>
            </a:extLst>
          </p:cNvPr>
          <p:cNvSpPr>
            <a:spLocks noChangeAspect="1"/>
          </p:cNvSpPr>
          <p:nvPr/>
        </p:nvSpPr>
        <p:spPr>
          <a:xfrm>
            <a:off x="687591" y="2570562"/>
            <a:ext cx="1883390" cy="1813829"/>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pic>
        <p:nvPicPr>
          <p:cNvPr id="11" name="Picture 10" descr="A person holding a snake&#10;&#10;Description automatically generated">
            <a:extLst>
              <a:ext uri="{FF2B5EF4-FFF2-40B4-BE49-F238E27FC236}">
                <a16:creationId xmlns:a16="http://schemas.microsoft.com/office/drawing/2014/main" id="{E1AECB0A-E00B-231B-56A3-4D9552E6D828}"/>
              </a:ext>
            </a:extLst>
          </p:cNvPr>
          <p:cNvPicPr>
            <a:picLocks noChangeAspect="1"/>
          </p:cNvPicPr>
          <p:nvPr/>
        </p:nvPicPr>
        <p:blipFill rotWithShape="1">
          <a:blip r:embed="rId7"/>
          <a:srcRect l="1559" t="1956" r="-1559" b="11094"/>
          <a:stretch/>
        </p:blipFill>
        <p:spPr>
          <a:xfrm>
            <a:off x="3773639" y="2626232"/>
            <a:ext cx="1603884" cy="1690065"/>
          </a:xfrm>
          <a:prstGeom prst="rect">
            <a:avLst/>
          </a:prstGeom>
        </p:spPr>
      </p:pic>
      <p:sp>
        <p:nvSpPr>
          <p:cNvPr id="5" name="Freeform 24">
            <a:extLst>
              <a:ext uri="{FF2B5EF4-FFF2-40B4-BE49-F238E27FC236}">
                <a16:creationId xmlns:a16="http://schemas.microsoft.com/office/drawing/2014/main" id="{52BDCA74-4614-CCF4-8937-5F23B58EF950}"/>
              </a:ext>
            </a:extLst>
          </p:cNvPr>
          <p:cNvSpPr>
            <a:spLocks noChangeAspect="1"/>
          </p:cNvSpPr>
          <p:nvPr/>
        </p:nvSpPr>
        <p:spPr>
          <a:xfrm>
            <a:off x="3633655" y="2570562"/>
            <a:ext cx="1875452" cy="1813829"/>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pic>
        <p:nvPicPr>
          <p:cNvPr id="16" name="Picture 15" descr="A person wearing glasses and a blue jacket&#10;&#10;Description automatically generated">
            <a:extLst>
              <a:ext uri="{FF2B5EF4-FFF2-40B4-BE49-F238E27FC236}">
                <a16:creationId xmlns:a16="http://schemas.microsoft.com/office/drawing/2014/main" id="{FD89CE39-60DD-E7C8-05E6-037F27055DA4}"/>
              </a:ext>
            </a:extLst>
          </p:cNvPr>
          <p:cNvPicPr>
            <a:picLocks noChangeAspect="1"/>
          </p:cNvPicPr>
          <p:nvPr/>
        </p:nvPicPr>
        <p:blipFill>
          <a:blip r:embed="rId8"/>
          <a:stretch>
            <a:fillRect/>
          </a:stretch>
        </p:blipFill>
        <p:spPr>
          <a:xfrm>
            <a:off x="6696303" y="2702684"/>
            <a:ext cx="1573054" cy="1573054"/>
          </a:xfrm>
          <a:prstGeom prst="rect">
            <a:avLst/>
          </a:prstGeom>
        </p:spPr>
      </p:pic>
      <p:sp>
        <p:nvSpPr>
          <p:cNvPr id="13" name="Freeform 24">
            <a:extLst>
              <a:ext uri="{FF2B5EF4-FFF2-40B4-BE49-F238E27FC236}">
                <a16:creationId xmlns:a16="http://schemas.microsoft.com/office/drawing/2014/main" id="{81DA665D-58EE-0998-B3BA-8D06F2DB0928}"/>
              </a:ext>
            </a:extLst>
          </p:cNvPr>
          <p:cNvSpPr>
            <a:spLocks noChangeAspect="1"/>
          </p:cNvSpPr>
          <p:nvPr/>
        </p:nvSpPr>
        <p:spPr>
          <a:xfrm>
            <a:off x="6545303" y="2564349"/>
            <a:ext cx="1875452" cy="1813829"/>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8F908179-94D5-84A8-827F-0037FF2A939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8861" y="263516"/>
            <a:ext cx="5204326" cy="1977326"/>
          </a:xfrm>
          <a:prstGeom prst="rect">
            <a:avLst/>
          </a:prstGeom>
        </p:spPr>
      </p:pic>
      <p:sp>
        <p:nvSpPr>
          <p:cNvPr id="17" name="Picture Placeholder 16">
            <a:extLst>
              <a:ext uri="{FF2B5EF4-FFF2-40B4-BE49-F238E27FC236}">
                <a16:creationId xmlns:a16="http://schemas.microsoft.com/office/drawing/2014/main" id="{9B271E54-811C-C24E-F8B2-2CBDD9CF8655}"/>
              </a:ext>
            </a:extLst>
          </p:cNvPr>
          <p:cNvSpPr>
            <a:spLocks noGrp="1"/>
          </p:cNvSpPr>
          <p:nvPr>
            <p:ph type="pic" sz="quarter" idx="16"/>
          </p:nvPr>
        </p:nvSpPr>
        <p:spPr>
          <a:xfrm>
            <a:off x="-2450186" y="873884"/>
            <a:ext cx="1687450" cy="1828800"/>
          </a:xfrm>
        </p:spPr>
        <p:txBody>
          <a:bodyPr/>
          <a:lstStyle/>
          <a:p>
            <a:endParaRPr lang="en-US"/>
          </a:p>
        </p:txBody>
      </p:sp>
      <p:sp>
        <p:nvSpPr>
          <p:cNvPr id="21" name="Title 3">
            <a:extLst>
              <a:ext uri="{FF2B5EF4-FFF2-40B4-BE49-F238E27FC236}">
                <a16:creationId xmlns:a16="http://schemas.microsoft.com/office/drawing/2014/main" id="{0A1EFFB3-7C76-A74C-8564-A2F5D141D8F2}"/>
              </a:ext>
            </a:extLst>
          </p:cNvPr>
          <p:cNvSpPr>
            <a:spLocks noGrp="1"/>
          </p:cNvSpPr>
          <p:nvPr>
            <p:ph type="title"/>
          </p:nvPr>
        </p:nvSpPr>
        <p:spPr>
          <a:xfrm>
            <a:off x="796622" y="288796"/>
            <a:ext cx="4848804" cy="1674013"/>
          </a:xfrm>
        </p:spPr>
        <p:txBody>
          <a:bodyPr/>
          <a:lstStyle/>
          <a:p>
            <a:pPr algn="ctr"/>
            <a:r>
              <a:rPr lang="en-US" sz="4800" b="1" dirty="0">
                <a:solidFill>
                  <a:schemeClr val="bg1"/>
                </a:solidFill>
              </a:rPr>
              <a:t>The Outdoor Program Team</a:t>
            </a:r>
          </a:p>
        </p:txBody>
      </p:sp>
    </p:spTree>
    <p:extLst>
      <p:ext uri="{BB962C8B-B14F-4D97-AF65-F5344CB8AC3E}">
        <p14:creationId xmlns:p14="http://schemas.microsoft.com/office/powerpoint/2010/main" val="194654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F233D-F5BB-4038-8BC6-AAC8AC0BD397}"/>
              </a:ext>
            </a:extLst>
          </p:cNvPr>
          <p:cNvSpPr>
            <a:spLocks noGrp="1"/>
          </p:cNvSpPr>
          <p:nvPr>
            <p:ph type="sldNum" sz="quarter" idx="12"/>
          </p:nvPr>
        </p:nvSpPr>
        <p:spPr/>
        <p:txBody>
          <a:bodyPr/>
          <a:lstStyle/>
          <a:p>
            <a:fld id="{7691CCDB-B024-8747-B233-CAD1CBC7A901}" type="slidenum">
              <a:rPr lang="en-US" smtClean="0"/>
              <a:pPr/>
              <a:t>20</a:t>
            </a:fld>
            <a:endParaRPr lang="en-US"/>
          </a:p>
        </p:txBody>
      </p:sp>
      <p:sp>
        <p:nvSpPr>
          <p:cNvPr id="6" name="Text Placeholder 5">
            <a:extLst>
              <a:ext uri="{FF2B5EF4-FFF2-40B4-BE49-F238E27FC236}">
                <a16:creationId xmlns:a16="http://schemas.microsoft.com/office/drawing/2014/main" id="{19F362A7-008E-448A-894A-4BC95F830FEE}"/>
              </a:ext>
            </a:extLst>
          </p:cNvPr>
          <p:cNvSpPr>
            <a:spLocks noGrp="1"/>
          </p:cNvSpPr>
          <p:nvPr>
            <p:ph type="body" sz="quarter" idx="14"/>
          </p:nvPr>
        </p:nvSpPr>
        <p:spPr/>
        <p:txBody>
          <a:bodyPr/>
          <a:lstStyle/>
          <a:p>
            <a:endParaRPr lang="en-US"/>
          </a:p>
        </p:txBody>
      </p:sp>
      <p:sp>
        <p:nvSpPr>
          <p:cNvPr id="3" name="Footer Placeholder 2">
            <a:extLst>
              <a:ext uri="{FF2B5EF4-FFF2-40B4-BE49-F238E27FC236}">
                <a16:creationId xmlns:a16="http://schemas.microsoft.com/office/drawing/2014/main" id="{DF986CBA-D3CE-4C97-8FCD-977568615D55}"/>
              </a:ext>
            </a:extLst>
          </p:cNvPr>
          <p:cNvSpPr>
            <a:spLocks noGrp="1"/>
          </p:cNvSpPr>
          <p:nvPr>
            <p:ph type="ftr" sz="quarter" idx="17"/>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A4F5AF9F-DC29-4B82-8106-40E0A858F0CC}"/>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E979CDB1-AF06-47D0-ADA9-C3E2E5B5E887}"/>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31075512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pattern&#10;&#10;Description automatically generated with medium confidence">
            <a:extLst>
              <a:ext uri="{FF2B5EF4-FFF2-40B4-BE49-F238E27FC236}">
                <a16:creationId xmlns:a16="http://schemas.microsoft.com/office/drawing/2014/main" id="{3E15A74B-4884-46DE-B88C-F8B5A06F6B60}"/>
              </a:ext>
            </a:extLst>
          </p:cNvPr>
          <p:cNvPicPr>
            <a:picLocks noChangeAspect="1"/>
          </p:cNvPicPr>
          <p:nvPr/>
        </p:nvPicPr>
        <p:blipFill>
          <a:blip r:embed="rId3"/>
          <a:stretch>
            <a:fillRect/>
          </a:stretch>
        </p:blipFill>
        <p:spPr>
          <a:xfrm rot="5768445">
            <a:off x="6759840" y="-947778"/>
            <a:ext cx="5525393" cy="7184372"/>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21</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5" name="Picture 4" descr="Background pattern&#10;&#10;Description automatically generated with medium confidence">
            <a:extLst>
              <a:ext uri="{FF2B5EF4-FFF2-40B4-BE49-F238E27FC236}">
                <a16:creationId xmlns:a16="http://schemas.microsoft.com/office/drawing/2014/main" id="{44447ADF-D061-4825-8BD1-E3BAD5135D58}"/>
              </a:ext>
            </a:extLst>
          </p:cNvPr>
          <p:cNvPicPr>
            <a:picLocks noChangeAspect="1"/>
          </p:cNvPicPr>
          <p:nvPr/>
        </p:nvPicPr>
        <p:blipFill>
          <a:blip r:embed="rId3"/>
          <a:stretch>
            <a:fillRect/>
          </a:stretch>
        </p:blipFill>
        <p:spPr>
          <a:xfrm rot="16200000">
            <a:off x="829490" y="-1200093"/>
            <a:ext cx="5525393" cy="7184372"/>
          </a:xfrm>
          <a:prstGeom prst="rect">
            <a:avLst/>
          </a:prstGeom>
        </p:spPr>
      </p:pic>
      <p:pic>
        <p:nvPicPr>
          <p:cNvPr id="7" name="Graphic 6">
            <a:extLst>
              <a:ext uri="{FF2B5EF4-FFF2-40B4-BE49-F238E27FC236}">
                <a16:creationId xmlns:a16="http://schemas.microsoft.com/office/drawing/2014/main" id="{7614F651-9A3F-42A8-9910-9FF47E3BC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4450" y="840762"/>
            <a:ext cx="5995100" cy="3607292"/>
          </a:xfrm>
          <a:prstGeom prst="rect">
            <a:avLst/>
          </a:prstGeom>
        </p:spPr>
      </p:pic>
      <p:sp>
        <p:nvSpPr>
          <p:cNvPr id="9" name="TextBox 8">
            <a:extLst>
              <a:ext uri="{FF2B5EF4-FFF2-40B4-BE49-F238E27FC236}">
                <a16:creationId xmlns:a16="http://schemas.microsoft.com/office/drawing/2014/main" id="{F4216886-46EE-4D29-A11F-492E0369CA4B}"/>
              </a:ext>
            </a:extLst>
          </p:cNvPr>
          <p:cNvSpPr txBox="1"/>
          <p:nvPr/>
        </p:nvSpPr>
        <p:spPr>
          <a:xfrm>
            <a:off x="1658388" y="2217807"/>
            <a:ext cx="5827223" cy="707886"/>
          </a:xfrm>
          <a:prstGeom prst="rect">
            <a:avLst/>
          </a:prstGeom>
          <a:noFill/>
          <a:ln>
            <a:noFill/>
          </a:ln>
        </p:spPr>
        <p:txBody>
          <a:bodyPr wrap="square">
            <a:spAutoFit/>
          </a:bodyPr>
          <a:lstStyle/>
          <a:p>
            <a:pPr algn="ctr"/>
            <a:r>
              <a:rPr lang="en-US" sz="4000" b="1" dirty="0">
                <a:solidFill>
                  <a:schemeClr val="bg1"/>
                </a:solidFill>
                <a:latin typeface="Girl Scout Display Light" panose="02020003000000000000" pitchFamily="18" charset="0"/>
                <a:ea typeface="+mj-ea"/>
                <a:cs typeface="+mj-cs"/>
              </a:rPr>
              <a:t>Balance Due</a:t>
            </a:r>
            <a:endParaRPr lang="en-US" sz="1800" b="1" dirty="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251453679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F233D-F5BB-4038-8BC6-AAC8AC0BD397}"/>
              </a:ext>
            </a:extLst>
          </p:cNvPr>
          <p:cNvSpPr>
            <a:spLocks noGrp="1"/>
          </p:cNvSpPr>
          <p:nvPr>
            <p:ph type="sldNum" sz="quarter" idx="12"/>
          </p:nvPr>
        </p:nvSpPr>
        <p:spPr/>
        <p:txBody>
          <a:bodyPr/>
          <a:lstStyle/>
          <a:p>
            <a:fld id="{7691CCDB-B024-8747-B233-CAD1CBC7A901}" type="slidenum">
              <a:rPr lang="en-US" smtClean="0"/>
              <a:pPr/>
              <a:t>22</a:t>
            </a:fld>
            <a:endParaRPr lang="en-US"/>
          </a:p>
        </p:txBody>
      </p:sp>
      <p:sp>
        <p:nvSpPr>
          <p:cNvPr id="6" name="Text Placeholder 5">
            <a:extLst>
              <a:ext uri="{FF2B5EF4-FFF2-40B4-BE49-F238E27FC236}">
                <a16:creationId xmlns:a16="http://schemas.microsoft.com/office/drawing/2014/main" id="{19F362A7-008E-448A-894A-4BC95F830FEE}"/>
              </a:ext>
            </a:extLst>
          </p:cNvPr>
          <p:cNvSpPr>
            <a:spLocks noGrp="1"/>
          </p:cNvSpPr>
          <p:nvPr>
            <p:ph type="body" sz="quarter" idx="14"/>
          </p:nvPr>
        </p:nvSpPr>
        <p:spPr/>
        <p:txBody>
          <a:bodyPr/>
          <a:lstStyle/>
          <a:p>
            <a:endParaRPr lang="en-US"/>
          </a:p>
        </p:txBody>
      </p:sp>
      <p:sp>
        <p:nvSpPr>
          <p:cNvPr id="3" name="Footer Placeholder 2">
            <a:extLst>
              <a:ext uri="{FF2B5EF4-FFF2-40B4-BE49-F238E27FC236}">
                <a16:creationId xmlns:a16="http://schemas.microsoft.com/office/drawing/2014/main" id="{DF986CBA-D3CE-4C97-8FCD-977568615D55}"/>
              </a:ext>
            </a:extLst>
          </p:cNvPr>
          <p:cNvSpPr>
            <a:spLocks noGrp="1"/>
          </p:cNvSpPr>
          <p:nvPr>
            <p:ph type="ftr" sz="quarter" idx="17"/>
          </p:nvPr>
        </p:nvSpPr>
        <p:spPr/>
        <p:txBody>
          <a:bodyPr/>
          <a:lstStyle/>
          <a:p>
            <a:r>
              <a:rPr lang="en-US"/>
              <a:t>©2021 Girl Scouts of the USA. All Rights Reserved.  Not for public distribution.</a:t>
            </a:r>
          </a:p>
        </p:txBody>
      </p:sp>
      <p:sp>
        <p:nvSpPr>
          <p:cNvPr id="5" name="Title 4">
            <a:extLst>
              <a:ext uri="{FF2B5EF4-FFF2-40B4-BE49-F238E27FC236}">
                <a16:creationId xmlns:a16="http://schemas.microsoft.com/office/drawing/2014/main" id="{A4F5AF9F-DC29-4B82-8106-40E0A858F0CC}"/>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E979CDB1-AF06-47D0-ADA9-C3E2E5B5E887}"/>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24767212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45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3" name="Footer Placeholder 2">
            <a:extLst>
              <a:ext uri="{FF2B5EF4-FFF2-40B4-BE49-F238E27FC236}">
                <a16:creationId xmlns:a16="http://schemas.microsoft.com/office/drawing/2014/main" id="{2D1036E8-4E25-4900-B9C2-7B4650A5F182}"/>
              </a:ext>
            </a:extLst>
          </p:cNvPr>
          <p:cNvSpPr>
            <a:spLocks noGrp="1"/>
          </p:cNvSpPr>
          <p:nvPr>
            <p:ph type="ftr" sz="quarter" idx="3"/>
          </p:nvPr>
        </p:nvSpPr>
        <p:spPr/>
        <p:txBody>
          <a:bodyPr/>
          <a:lstStyle/>
          <a:p>
            <a:r>
              <a:rPr lang="en-US"/>
              <a:t>©2021 Girl Scouts of the USA. All Rights Reserved.  Not for public distribution.</a:t>
            </a:r>
          </a:p>
        </p:txBody>
      </p:sp>
      <p:pic>
        <p:nvPicPr>
          <p:cNvPr id="5" name="Picture 4" descr="Background pattern&#10;&#10;Description automatically generated with medium confidence">
            <a:extLst>
              <a:ext uri="{FF2B5EF4-FFF2-40B4-BE49-F238E27FC236}">
                <a16:creationId xmlns:a16="http://schemas.microsoft.com/office/drawing/2014/main" id="{44447ADF-D061-4825-8BD1-E3BAD5135D58}"/>
              </a:ext>
            </a:extLst>
          </p:cNvPr>
          <p:cNvPicPr>
            <a:picLocks noChangeAspect="1"/>
          </p:cNvPicPr>
          <p:nvPr/>
        </p:nvPicPr>
        <p:blipFill rotWithShape="1">
          <a:blip r:embed="rId3"/>
          <a:srcRect b="41930"/>
          <a:stretch/>
        </p:blipFill>
        <p:spPr>
          <a:xfrm rot="16200000">
            <a:off x="4229244" y="385180"/>
            <a:ext cx="5532719" cy="4281855"/>
          </a:xfrm>
          <a:prstGeom prst="rect">
            <a:avLst/>
          </a:prstGeom>
        </p:spPr>
      </p:pic>
      <p:sp>
        <p:nvSpPr>
          <p:cNvPr id="8" name="Freeform 24">
            <a:extLst>
              <a:ext uri="{FF2B5EF4-FFF2-40B4-BE49-F238E27FC236}">
                <a16:creationId xmlns:a16="http://schemas.microsoft.com/office/drawing/2014/main" id="{3DF6BDC2-0B2E-40AA-9FB7-97AD0DD943DA}"/>
              </a:ext>
            </a:extLst>
          </p:cNvPr>
          <p:cNvSpPr>
            <a:spLocks noChangeAspect="1"/>
          </p:cNvSpPr>
          <p:nvPr/>
        </p:nvSpPr>
        <p:spPr>
          <a:xfrm>
            <a:off x="0" y="3842"/>
            <a:ext cx="5075022" cy="5136807"/>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Girl Scout Display Light" panose="02020003000000000000" pitchFamily="18" charset="0"/>
            </a:endParaRPr>
          </a:p>
        </p:txBody>
      </p:sp>
      <p:sp>
        <p:nvSpPr>
          <p:cNvPr id="9" name="Text Placeholder 3">
            <a:extLst>
              <a:ext uri="{FF2B5EF4-FFF2-40B4-BE49-F238E27FC236}">
                <a16:creationId xmlns:a16="http://schemas.microsoft.com/office/drawing/2014/main" id="{1AF0F41A-A5A9-412E-AA01-043E492D9AEF}"/>
              </a:ext>
            </a:extLst>
          </p:cNvPr>
          <p:cNvSpPr txBox="1">
            <a:spLocks/>
          </p:cNvSpPr>
          <p:nvPr/>
        </p:nvSpPr>
        <p:spPr>
          <a:xfrm>
            <a:off x="895347" y="2380804"/>
            <a:ext cx="3462610" cy="3771900"/>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400"/>
              <a:t>Questions? </a:t>
            </a:r>
          </a:p>
        </p:txBody>
      </p:sp>
      <p:pic>
        <p:nvPicPr>
          <p:cNvPr id="13" name="Picture Placeholder 8">
            <a:extLst>
              <a:ext uri="{FF2B5EF4-FFF2-40B4-BE49-F238E27FC236}">
                <a16:creationId xmlns:a16="http://schemas.microsoft.com/office/drawing/2014/main" id="{5346EAC3-C335-4BD1-9284-0F3910D0DD11}"/>
              </a:ext>
            </a:extLst>
          </p:cNvPr>
          <p:cNvPicPr>
            <a:picLocks noChangeAspect="1"/>
          </p:cNvPicPr>
          <p:nvPr/>
        </p:nvPicPr>
        <p:blipFill>
          <a:blip r:embed="rId4"/>
          <a:srcRect l="17217" r="17217"/>
          <a:stretch/>
        </p:blipFill>
        <p:spPr>
          <a:xfrm rot="5400000">
            <a:off x="5002221" y="785860"/>
            <a:ext cx="4206718" cy="3677581"/>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p:spPr>
      </p:pic>
    </p:spTree>
    <p:extLst>
      <p:ext uri="{BB962C8B-B14F-4D97-AF65-F5344CB8AC3E}">
        <p14:creationId xmlns:p14="http://schemas.microsoft.com/office/powerpoint/2010/main" val="37970218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6CF6C"/>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7D07A464-6938-B75E-5772-45ED5CD5CB23}"/>
              </a:ext>
            </a:extLst>
          </p:cNvPr>
          <p:cNvPicPr>
            <a:picLocks noChangeAspect="1"/>
          </p:cNvPicPr>
          <p:nvPr/>
        </p:nvPicPr>
        <p:blipFill>
          <a:blip r:embed="rId3"/>
          <a:stretch>
            <a:fillRect/>
          </a:stretch>
        </p:blipFill>
        <p:spPr>
          <a:xfrm rot="5768445">
            <a:off x="4247226" y="-1020436"/>
            <a:ext cx="5525393" cy="7184372"/>
          </a:xfrm>
          <a:prstGeom prst="rect">
            <a:avLst/>
          </a:prstGeom>
        </p:spPr>
      </p:pic>
      <p:pic>
        <p:nvPicPr>
          <p:cNvPr id="5" name="Picture 4" descr="Background pattern&#10;&#10;Description automatically generated with medium confidence">
            <a:extLst>
              <a:ext uri="{FF2B5EF4-FFF2-40B4-BE49-F238E27FC236}">
                <a16:creationId xmlns:a16="http://schemas.microsoft.com/office/drawing/2014/main" id="{600DA251-647B-7A74-A11B-1D791EA0D01E}"/>
              </a:ext>
            </a:extLst>
          </p:cNvPr>
          <p:cNvPicPr>
            <a:picLocks noChangeAspect="1"/>
          </p:cNvPicPr>
          <p:nvPr/>
        </p:nvPicPr>
        <p:blipFill>
          <a:blip r:embed="rId3"/>
          <a:stretch>
            <a:fillRect/>
          </a:stretch>
        </p:blipFill>
        <p:spPr>
          <a:xfrm rot="5768445">
            <a:off x="-1271331" y="-1106806"/>
            <a:ext cx="5525393" cy="7184372"/>
          </a:xfrm>
          <a:prstGeom prst="rect">
            <a:avLst/>
          </a:prstGeom>
        </p:spPr>
      </p:pic>
      <p:pic>
        <p:nvPicPr>
          <p:cNvPr id="8" name="Graphic 7">
            <a:extLst>
              <a:ext uri="{FF2B5EF4-FFF2-40B4-BE49-F238E27FC236}">
                <a16:creationId xmlns:a16="http://schemas.microsoft.com/office/drawing/2014/main" id="{2DFBABD0-4286-4E90-90C2-89B4AE2C754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998" y="1278974"/>
            <a:ext cx="4297029" cy="2585552"/>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3</a:t>
            </a:fld>
            <a:endParaRPr lang="en-US"/>
          </a:p>
        </p:txBody>
      </p:sp>
      <p:sp>
        <p:nvSpPr>
          <p:cNvPr id="11" name="TextBox 10">
            <a:extLst>
              <a:ext uri="{FF2B5EF4-FFF2-40B4-BE49-F238E27FC236}">
                <a16:creationId xmlns:a16="http://schemas.microsoft.com/office/drawing/2014/main" id="{C3FA6535-939C-4BEB-A98E-55C9B3854CF3}"/>
              </a:ext>
            </a:extLst>
          </p:cNvPr>
          <p:cNvSpPr txBox="1"/>
          <p:nvPr/>
        </p:nvSpPr>
        <p:spPr>
          <a:xfrm>
            <a:off x="1165328" y="2187029"/>
            <a:ext cx="2352367" cy="769441"/>
          </a:xfrm>
          <a:prstGeom prst="rect">
            <a:avLst/>
          </a:prstGeom>
          <a:noFill/>
          <a:ln>
            <a:noFill/>
          </a:ln>
        </p:spPr>
        <p:txBody>
          <a:bodyPr wrap="square">
            <a:spAutoFit/>
          </a:bodyPr>
          <a:lstStyle/>
          <a:p>
            <a:r>
              <a:rPr kumimoji="0" lang="en-US" sz="4400" i="0" u="none" strike="noStrike" kern="1200" cap="none" spc="0" normalizeH="0" baseline="0" noProof="0">
                <a:ln>
                  <a:noFill/>
                </a:ln>
                <a:solidFill>
                  <a:schemeClr val="bg1"/>
                </a:solidFill>
                <a:effectLst/>
                <a:uLnTx/>
                <a:uFillTx/>
                <a:latin typeface="Girl Scout Text Book" panose="02020003000000000000" pitchFamily="18" charset="0"/>
                <a:ea typeface="+mj-ea"/>
                <a:cs typeface="+mj-cs"/>
              </a:rPr>
              <a:t>Agenda</a:t>
            </a:r>
            <a:endParaRPr lang="en-US" sz="4000">
              <a:latin typeface="Girl Scout Text Book" panose="02020003000000000000" pitchFamily="18" charset="0"/>
            </a:endParaRPr>
          </a:p>
        </p:txBody>
      </p:sp>
      <p:pic>
        <p:nvPicPr>
          <p:cNvPr id="12" name="Graphic 11">
            <a:extLst>
              <a:ext uri="{FF2B5EF4-FFF2-40B4-BE49-F238E27FC236}">
                <a16:creationId xmlns:a16="http://schemas.microsoft.com/office/drawing/2014/main" id="{B123FCE0-FF39-4DE4-9042-87EC8A0928B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65402" y="154858"/>
            <a:ext cx="3985195" cy="4954949"/>
          </a:xfrm>
          <a:prstGeom prst="rect">
            <a:avLst/>
          </a:prstGeom>
        </p:spPr>
      </p:pic>
      <p:sp>
        <p:nvSpPr>
          <p:cNvPr id="4" name="Text Placeholder 3">
            <a:extLst>
              <a:ext uri="{FF2B5EF4-FFF2-40B4-BE49-F238E27FC236}">
                <a16:creationId xmlns:a16="http://schemas.microsoft.com/office/drawing/2014/main" id="{0DB1A4DC-CE9C-462B-B016-8D59E4AF27B5}"/>
              </a:ext>
            </a:extLst>
          </p:cNvPr>
          <p:cNvSpPr>
            <a:spLocks noGrp="1"/>
          </p:cNvSpPr>
          <p:nvPr>
            <p:ph type="body" sz="quarter" idx="15"/>
          </p:nvPr>
        </p:nvSpPr>
        <p:spPr>
          <a:xfrm>
            <a:off x="5087389" y="122300"/>
            <a:ext cx="3863613" cy="3771900"/>
          </a:xfrm>
        </p:spPr>
        <p:txBody>
          <a:bodyPr/>
          <a:lstStyle/>
          <a:p>
            <a:pPr marL="0" indent="0">
              <a:buNone/>
            </a:pPr>
            <a:endParaRPr lang="en-US" dirty="0"/>
          </a:p>
          <a:p>
            <a:r>
              <a:rPr lang="en-US" dirty="0">
                <a:solidFill>
                  <a:schemeClr val="bg1"/>
                </a:solidFill>
                <a:latin typeface="Girl Scout Text Book"/>
              </a:rPr>
              <a:t>Our Camp Programs</a:t>
            </a:r>
          </a:p>
          <a:p>
            <a:r>
              <a:rPr lang="en-US" dirty="0" err="1">
                <a:solidFill>
                  <a:schemeClr val="bg1"/>
                </a:solidFill>
                <a:latin typeface="Girl Scout Text Book"/>
              </a:rPr>
              <a:t>CampDoc</a:t>
            </a:r>
            <a:endParaRPr lang="en-US" dirty="0">
              <a:solidFill>
                <a:schemeClr val="bg1"/>
              </a:solidFill>
              <a:latin typeface="Girl Scout Text Book"/>
            </a:endParaRPr>
          </a:p>
          <a:p>
            <a:r>
              <a:rPr lang="en-US" dirty="0">
                <a:solidFill>
                  <a:schemeClr val="bg1"/>
                </a:solidFill>
                <a:latin typeface="Girl Scout Text Book"/>
              </a:rPr>
              <a:t>Prepping for Camper for Camp</a:t>
            </a:r>
          </a:p>
          <a:p>
            <a:r>
              <a:rPr lang="en-US" dirty="0">
                <a:solidFill>
                  <a:schemeClr val="bg1"/>
                </a:solidFill>
                <a:latin typeface="Girl Scout Text Book"/>
              </a:rPr>
              <a:t>Packing for Camp</a:t>
            </a:r>
            <a:endParaRPr lang="en-US" dirty="0">
              <a:solidFill>
                <a:schemeClr val="bg1"/>
              </a:solidFill>
            </a:endParaRPr>
          </a:p>
          <a:p>
            <a:r>
              <a:rPr lang="en-US" dirty="0">
                <a:solidFill>
                  <a:schemeClr val="bg1"/>
                </a:solidFill>
                <a:latin typeface="Girl Scout Text Book"/>
              </a:rPr>
              <a:t>Q&amp;A</a:t>
            </a:r>
            <a:endParaRPr lang="en-US" dirty="0">
              <a:solidFill>
                <a:schemeClr val="bg1"/>
              </a:solidFill>
            </a:endParaRPr>
          </a:p>
        </p:txBody>
      </p:sp>
    </p:spTree>
    <p:extLst>
      <p:ext uri="{BB962C8B-B14F-4D97-AF65-F5344CB8AC3E}">
        <p14:creationId xmlns:p14="http://schemas.microsoft.com/office/powerpoint/2010/main" val="26623383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DA2691E-CBF5-F4AE-816C-3AA53F511FB0}"/>
              </a:ext>
            </a:extLst>
          </p:cNvPr>
          <p:cNvPicPr>
            <a:picLocks noChangeAspect="1"/>
          </p:cNvPicPr>
          <p:nvPr/>
        </p:nvPicPr>
        <p:blipFill>
          <a:blip r:embed="rId3"/>
          <a:stretch>
            <a:fillRect/>
          </a:stretch>
        </p:blipFill>
        <p:spPr>
          <a:xfrm rot="16200000">
            <a:off x="829490" y="-1200093"/>
            <a:ext cx="5525393" cy="7184372"/>
          </a:xfrm>
          <a:prstGeom prst="rect">
            <a:avLst/>
          </a:prstGeom>
        </p:spPr>
      </p:pic>
      <p:pic>
        <p:nvPicPr>
          <p:cNvPr id="8" name="Picture 7" descr="Background pattern&#10;&#10;Description automatically generated with medium confidence">
            <a:extLst>
              <a:ext uri="{FF2B5EF4-FFF2-40B4-BE49-F238E27FC236}">
                <a16:creationId xmlns:a16="http://schemas.microsoft.com/office/drawing/2014/main" id="{BEA021F7-D606-18F7-C49A-9161868DD252}"/>
              </a:ext>
            </a:extLst>
          </p:cNvPr>
          <p:cNvPicPr>
            <a:picLocks noChangeAspect="1"/>
          </p:cNvPicPr>
          <p:nvPr/>
        </p:nvPicPr>
        <p:blipFill>
          <a:blip r:embed="rId3"/>
          <a:stretch>
            <a:fillRect/>
          </a:stretch>
        </p:blipFill>
        <p:spPr>
          <a:xfrm rot="5768445">
            <a:off x="6759840" y="-947778"/>
            <a:ext cx="5525393" cy="7184372"/>
          </a:xfrm>
          <a:prstGeom prst="rect">
            <a:avLst/>
          </a:prstGeom>
        </p:spPr>
      </p:pic>
      <p:sp>
        <p:nvSpPr>
          <p:cNvPr id="2" name="Slide Number Placeholder 1">
            <a:extLst>
              <a:ext uri="{FF2B5EF4-FFF2-40B4-BE49-F238E27FC236}">
                <a16:creationId xmlns:a16="http://schemas.microsoft.com/office/drawing/2014/main" id="{B9992BB7-6F0B-476F-8E69-D8D12A2622CE}"/>
              </a:ext>
            </a:extLst>
          </p:cNvPr>
          <p:cNvSpPr>
            <a:spLocks noGrp="1"/>
          </p:cNvSpPr>
          <p:nvPr>
            <p:ph type="sldNum" sz="quarter" idx="12"/>
          </p:nvPr>
        </p:nvSpPr>
        <p:spPr/>
        <p:txBody>
          <a:bodyPr/>
          <a:lstStyle/>
          <a:p>
            <a:fld id="{7691CCDB-B024-8747-B233-CAD1CBC7A901}" type="slidenum">
              <a:rPr lang="en-US" smtClean="0"/>
              <a:pPr/>
              <a:t>4</a:t>
            </a:fld>
            <a:endParaRPr lang="en-US"/>
          </a:p>
        </p:txBody>
      </p:sp>
      <p:pic>
        <p:nvPicPr>
          <p:cNvPr id="7" name="Graphic 6">
            <a:extLst>
              <a:ext uri="{FF2B5EF4-FFF2-40B4-BE49-F238E27FC236}">
                <a16:creationId xmlns:a16="http://schemas.microsoft.com/office/drawing/2014/main" id="{7614F651-9A3F-42A8-9910-9FF47E3BC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4450" y="840762"/>
            <a:ext cx="5995100" cy="3607292"/>
          </a:xfrm>
          <a:prstGeom prst="rect">
            <a:avLst/>
          </a:prstGeom>
        </p:spPr>
      </p:pic>
      <p:sp>
        <p:nvSpPr>
          <p:cNvPr id="9" name="TextBox 8">
            <a:extLst>
              <a:ext uri="{FF2B5EF4-FFF2-40B4-BE49-F238E27FC236}">
                <a16:creationId xmlns:a16="http://schemas.microsoft.com/office/drawing/2014/main" id="{F4216886-46EE-4D29-A11F-492E0369CA4B}"/>
              </a:ext>
            </a:extLst>
          </p:cNvPr>
          <p:cNvSpPr txBox="1"/>
          <p:nvPr/>
        </p:nvSpPr>
        <p:spPr>
          <a:xfrm>
            <a:off x="1223963" y="2290465"/>
            <a:ext cx="6696074" cy="707886"/>
          </a:xfrm>
          <a:prstGeom prst="rect">
            <a:avLst/>
          </a:prstGeom>
          <a:noFill/>
          <a:ln>
            <a:noFill/>
          </a:ln>
        </p:spPr>
        <p:txBody>
          <a:bodyPr wrap="square" lIns="91440" tIns="45720" rIns="91440" bIns="45720" anchor="t">
            <a:spAutoFit/>
          </a:bodyPr>
          <a:lstStyle/>
          <a:p>
            <a:pPr algn="ctr"/>
            <a:r>
              <a:rPr lang="en-US" sz="4000">
                <a:solidFill>
                  <a:schemeClr val="bg1"/>
                </a:solidFill>
                <a:latin typeface="Girl Scout Display Light"/>
                <a:ea typeface="+mj-ea"/>
                <a:cs typeface="+mj-cs"/>
              </a:rPr>
              <a:t> Our Camp Properties</a:t>
            </a:r>
            <a:endParaRPr lang="en-US" sz="1800" b="1">
              <a:solidFill>
                <a:schemeClr val="bg1"/>
              </a:solidFill>
              <a:latin typeface="Girl Scout Display Light"/>
            </a:endParaRPr>
          </a:p>
        </p:txBody>
      </p:sp>
    </p:spTree>
    <p:extLst>
      <p:ext uri="{BB962C8B-B14F-4D97-AF65-F5344CB8AC3E}">
        <p14:creationId xmlns:p14="http://schemas.microsoft.com/office/powerpoint/2010/main" val="30275288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451"/>
        </a:solid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0296AAE-5A76-4F87-B845-80E1176A03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26764"/>
            <a:ext cx="4591049" cy="5722647"/>
          </a:xfrm>
          <a:prstGeom prst="rect">
            <a:avLst/>
          </a:prstGeom>
        </p:spPr>
      </p:pic>
      <p:sp>
        <p:nvSpPr>
          <p:cNvPr id="2" name="Slide Number Placeholder 1">
            <a:extLst>
              <a:ext uri="{FF2B5EF4-FFF2-40B4-BE49-F238E27FC236}">
                <a16:creationId xmlns:a16="http://schemas.microsoft.com/office/drawing/2014/main" id="{C62C84D8-1BDB-4DB3-9EAD-E98B1747839C}"/>
              </a:ext>
            </a:extLst>
          </p:cNvPr>
          <p:cNvSpPr>
            <a:spLocks noGrp="1"/>
          </p:cNvSpPr>
          <p:nvPr>
            <p:ph type="sldNum" sz="quarter" idx="12"/>
          </p:nvPr>
        </p:nvSpPr>
        <p:spPr/>
        <p:txBody>
          <a:bodyPr/>
          <a:lstStyle/>
          <a:p>
            <a:fld id="{7691CCDB-B024-8747-B233-CAD1CBC7A901}" type="slidenum">
              <a:rPr lang="en-US" smtClean="0"/>
              <a:pPr/>
              <a:t>5</a:t>
            </a:fld>
            <a:endParaRPr lang="en-US"/>
          </a:p>
        </p:txBody>
      </p:sp>
      <p:pic>
        <p:nvPicPr>
          <p:cNvPr id="16" name="Picture 15">
            <a:extLst>
              <a:ext uri="{FF2B5EF4-FFF2-40B4-BE49-F238E27FC236}">
                <a16:creationId xmlns:a16="http://schemas.microsoft.com/office/drawing/2014/main" id="{EB90C9CB-360C-4A8E-B268-BB8E49F8FF96}"/>
              </a:ext>
            </a:extLst>
          </p:cNvPr>
          <p:cNvPicPr>
            <a:picLocks noChangeAspect="1"/>
          </p:cNvPicPr>
          <p:nvPr/>
        </p:nvPicPr>
        <p:blipFill rotWithShape="1">
          <a:blip r:embed="rId5"/>
          <a:srcRect l="909" t="-547" r="50000" b="547"/>
          <a:stretch/>
        </p:blipFill>
        <p:spPr>
          <a:xfrm>
            <a:off x="873764" y="323026"/>
            <a:ext cx="3389626" cy="4285962"/>
          </a:xfrm>
          <a:prstGeom prst="rect">
            <a:avLst/>
          </a:prstGeom>
        </p:spPr>
      </p:pic>
      <p:sp>
        <p:nvSpPr>
          <p:cNvPr id="21" name="Freeform 25">
            <a:extLst>
              <a:ext uri="{FF2B5EF4-FFF2-40B4-BE49-F238E27FC236}">
                <a16:creationId xmlns:a16="http://schemas.microsoft.com/office/drawing/2014/main" id="{0593F377-3BBC-4CB7-A129-8BD42F464219}"/>
              </a:ext>
            </a:extLst>
          </p:cNvPr>
          <p:cNvSpPr>
            <a:spLocks noChangeAspect="1"/>
          </p:cNvSpPr>
          <p:nvPr/>
        </p:nvSpPr>
        <p:spPr>
          <a:xfrm>
            <a:off x="120652" y="318144"/>
            <a:ext cx="4362450" cy="436245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solidFill>
            <a:srgbClr val="004987"/>
          </a:solidFill>
          <a:ln w="968"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E5327745-136C-4854-8827-BD7243ACA938}"/>
              </a:ext>
            </a:extLst>
          </p:cNvPr>
          <p:cNvSpPr txBox="1"/>
          <p:nvPr/>
        </p:nvSpPr>
        <p:spPr>
          <a:xfrm>
            <a:off x="5441311" y="3939300"/>
            <a:ext cx="5817870" cy="715581"/>
          </a:xfrm>
          <a:prstGeom prst="rect">
            <a:avLst/>
          </a:prstGeom>
          <a:noFill/>
          <a:ln>
            <a:noFill/>
          </a:ln>
        </p:spPr>
        <p:txBody>
          <a:bodyPr wrap="square" lIns="91440" tIns="45720" rIns="91440" bIns="45720" anchor="t">
            <a:spAutoFit/>
          </a:bodyPr>
          <a:lstStyle/>
          <a:p>
            <a:pPr algn="l" rtl="0" fontAlgn="base"/>
            <a:r>
              <a:rPr lang="en-US" b="1" i="0" u="none" strike="noStrike">
                <a:solidFill>
                  <a:schemeClr val="bg1"/>
                </a:solidFill>
                <a:effectLst/>
                <a:latin typeface="Girl Scout Text Book"/>
              </a:rPr>
              <a:t>Camp Butterworth </a:t>
            </a:r>
            <a:r>
              <a:rPr lang="en-US" b="0" i="0">
                <a:solidFill>
                  <a:schemeClr val="bg1"/>
                </a:solidFill>
                <a:effectLst/>
                <a:latin typeface="Girl Scout Text Book"/>
              </a:rPr>
              <a:t>​</a:t>
            </a:r>
          </a:p>
          <a:p>
            <a:pPr algn="l" rtl="0" fontAlgn="base"/>
            <a:r>
              <a:rPr lang="en-US" b="0" i="0" u="none" strike="noStrike" err="1">
                <a:solidFill>
                  <a:schemeClr val="bg1"/>
                </a:solidFill>
                <a:effectLst/>
                <a:latin typeface="Girl Scout Text Book"/>
              </a:rPr>
              <a:t>Maineville</a:t>
            </a:r>
            <a:r>
              <a:rPr lang="en-US" b="0" i="0" u="none" strike="noStrike">
                <a:solidFill>
                  <a:schemeClr val="bg1"/>
                </a:solidFill>
                <a:effectLst/>
                <a:latin typeface="Girl Scout Text Book"/>
              </a:rPr>
              <a:t>, OH</a:t>
            </a:r>
            <a:r>
              <a:rPr lang="en-US" b="0" i="0">
                <a:solidFill>
                  <a:schemeClr val="bg1"/>
                </a:solidFill>
                <a:effectLst/>
                <a:latin typeface="Girl Scout Text Book"/>
              </a:rPr>
              <a:t>​</a:t>
            </a:r>
          </a:p>
          <a:p>
            <a:pPr algn="l" rtl="0" fontAlgn="base"/>
            <a:r>
              <a:rPr lang="en-US" b="0" i="0" u="none" strike="noStrike">
                <a:solidFill>
                  <a:schemeClr val="bg1"/>
                </a:solidFill>
                <a:effectLst/>
                <a:latin typeface="Girl Scout Text Book"/>
              </a:rPr>
              <a:t>Day Camp</a:t>
            </a:r>
            <a:endParaRPr lang="en-US" b="0" i="0">
              <a:solidFill>
                <a:schemeClr val="bg1"/>
              </a:solidFill>
              <a:effectLst/>
              <a:latin typeface="Girl Scout Text Book"/>
            </a:endParaRPr>
          </a:p>
        </p:txBody>
      </p:sp>
      <p:sp>
        <p:nvSpPr>
          <p:cNvPr id="33" name="TextBox 32">
            <a:extLst>
              <a:ext uri="{FF2B5EF4-FFF2-40B4-BE49-F238E27FC236}">
                <a16:creationId xmlns:a16="http://schemas.microsoft.com/office/drawing/2014/main" id="{54E16273-9DA2-470D-93C6-60338559D949}"/>
              </a:ext>
            </a:extLst>
          </p:cNvPr>
          <p:cNvSpPr txBox="1"/>
          <p:nvPr/>
        </p:nvSpPr>
        <p:spPr>
          <a:xfrm>
            <a:off x="5441311" y="488619"/>
            <a:ext cx="5817870" cy="923330"/>
          </a:xfrm>
          <a:prstGeom prst="rect">
            <a:avLst/>
          </a:prstGeom>
          <a:noFill/>
          <a:ln>
            <a:noFill/>
          </a:ln>
        </p:spPr>
        <p:txBody>
          <a:bodyPr wrap="square" lIns="91440" tIns="45720" rIns="91440" bIns="45720" anchor="t">
            <a:spAutoFit/>
          </a:bodyPr>
          <a:lstStyle/>
          <a:p>
            <a:pPr algn="l" rtl="0" fontAlgn="base"/>
            <a:r>
              <a:rPr lang="en-US" b="1" i="0" u="none" strike="noStrike">
                <a:solidFill>
                  <a:schemeClr val="bg1"/>
                </a:solidFill>
                <a:effectLst/>
                <a:latin typeface="Girl Scout Text Book"/>
              </a:rPr>
              <a:t>Camp Libbey</a:t>
            </a:r>
            <a:r>
              <a:rPr lang="en-US" b="0" i="0">
                <a:solidFill>
                  <a:schemeClr val="bg1"/>
                </a:solidFill>
                <a:effectLst/>
                <a:latin typeface="Girl Scout Text Book"/>
              </a:rPr>
              <a:t>​</a:t>
            </a:r>
          </a:p>
          <a:p>
            <a:pPr algn="l" rtl="0" fontAlgn="base"/>
            <a:r>
              <a:rPr lang="en-US" b="0" i="0" u="none" strike="noStrike">
                <a:solidFill>
                  <a:schemeClr val="bg1"/>
                </a:solidFill>
                <a:effectLst/>
                <a:latin typeface="Girl Scout Text Book"/>
              </a:rPr>
              <a:t>Defiance, OH</a:t>
            </a:r>
            <a:r>
              <a:rPr lang="en-US" b="0" i="0">
                <a:solidFill>
                  <a:schemeClr val="bg1"/>
                </a:solidFill>
                <a:effectLst/>
                <a:latin typeface="Girl Scout Text Book"/>
              </a:rPr>
              <a:t>​</a:t>
            </a:r>
          </a:p>
          <a:p>
            <a:pPr algn="l" rtl="0" fontAlgn="base"/>
            <a:r>
              <a:rPr lang="en-US">
                <a:solidFill>
                  <a:schemeClr val="bg1"/>
                </a:solidFill>
                <a:latin typeface="Girl Scout Text Book"/>
              </a:rPr>
              <a:t>Overnight</a:t>
            </a:r>
            <a:r>
              <a:rPr lang="en-US" b="0" i="0" u="none" strike="noStrike">
                <a:solidFill>
                  <a:schemeClr val="bg1"/>
                </a:solidFill>
                <a:effectLst/>
                <a:latin typeface="Girl Scout Text Book"/>
              </a:rPr>
              <a:t> Camp</a:t>
            </a:r>
            <a:r>
              <a:rPr lang="en-US" b="0" i="0">
                <a:solidFill>
                  <a:schemeClr val="bg1"/>
                </a:solidFill>
                <a:effectLst/>
                <a:latin typeface="Girl Scout Text Book"/>
              </a:rPr>
              <a:t>​</a:t>
            </a:r>
          </a:p>
          <a:p>
            <a:pPr algn="l" rtl="0" fontAlgn="base"/>
            <a:r>
              <a:rPr lang="en-US" b="0" i="0" u="none" strike="noStrike">
                <a:solidFill>
                  <a:schemeClr val="bg1"/>
                </a:solidFill>
                <a:effectLst/>
                <a:latin typeface="Girl Scout Text Book"/>
              </a:rPr>
              <a:t>Troop Adventure Camp</a:t>
            </a:r>
            <a:endParaRPr lang="en-US" b="0" i="0">
              <a:solidFill>
                <a:schemeClr val="bg1"/>
              </a:solidFill>
              <a:effectLst/>
              <a:latin typeface="Girl Scout Text Book"/>
            </a:endParaRPr>
          </a:p>
        </p:txBody>
      </p:sp>
      <p:sp>
        <p:nvSpPr>
          <p:cNvPr id="35" name="TextBox 34">
            <a:extLst>
              <a:ext uri="{FF2B5EF4-FFF2-40B4-BE49-F238E27FC236}">
                <a16:creationId xmlns:a16="http://schemas.microsoft.com/office/drawing/2014/main" id="{8A0BF653-0E79-45BE-9850-795A0A7BE883}"/>
              </a:ext>
            </a:extLst>
          </p:cNvPr>
          <p:cNvSpPr txBox="1"/>
          <p:nvPr/>
        </p:nvSpPr>
        <p:spPr>
          <a:xfrm>
            <a:off x="5441311" y="1623952"/>
            <a:ext cx="5817870" cy="923330"/>
          </a:xfrm>
          <a:prstGeom prst="rect">
            <a:avLst/>
          </a:prstGeom>
          <a:noFill/>
          <a:ln>
            <a:noFill/>
          </a:ln>
        </p:spPr>
        <p:txBody>
          <a:bodyPr wrap="square" lIns="91440" tIns="45720" rIns="91440" bIns="45720" anchor="t">
            <a:spAutoFit/>
          </a:bodyPr>
          <a:lstStyle/>
          <a:p>
            <a:pPr algn="l" rtl="0" fontAlgn="base"/>
            <a:r>
              <a:rPr lang="en-US" b="1" i="0" u="none" strike="noStrike">
                <a:solidFill>
                  <a:schemeClr val="bg1"/>
                </a:solidFill>
                <a:effectLst/>
                <a:latin typeface="Girl Scout Text Book"/>
              </a:rPr>
              <a:t>Camp Stonybrook</a:t>
            </a:r>
            <a:r>
              <a:rPr lang="en-US" b="0" i="0">
                <a:solidFill>
                  <a:schemeClr val="bg1"/>
                </a:solidFill>
                <a:effectLst/>
                <a:latin typeface="Girl Scout Text Book"/>
              </a:rPr>
              <a:t>​</a:t>
            </a:r>
          </a:p>
          <a:p>
            <a:pPr algn="l" rtl="0" fontAlgn="base"/>
            <a:r>
              <a:rPr lang="en-US" b="0" i="0" u="none" strike="noStrike">
                <a:solidFill>
                  <a:schemeClr val="bg1"/>
                </a:solidFill>
                <a:effectLst/>
                <a:latin typeface="Girl Scout Text Book"/>
              </a:rPr>
              <a:t>Waynesville , OH</a:t>
            </a:r>
            <a:r>
              <a:rPr lang="en-US" b="0" i="0">
                <a:solidFill>
                  <a:schemeClr val="bg1"/>
                </a:solidFill>
                <a:effectLst/>
                <a:latin typeface="Girl Scout Text Book"/>
              </a:rPr>
              <a:t>​</a:t>
            </a:r>
          </a:p>
          <a:p>
            <a:pPr algn="l" rtl="0" fontAlgn="base"/>
            <a:r>
              <a:rPr lang="en-US" b="0" i="0" u="none" strike="noStrike">
                <a:solidFill>
                  <a:schemeClr val="bg1"/>
                </a:solidFill>
                <a:effectLst/>
                <a:latin typeface="Girl Scout Text Book"/>
              </a:rPr>
              <a:t>Troop Adventure Camp</a:t>
            </a:r>
            <a:r>
              <a:rPr lang="en-US" b="0" i="0">
                <a:solidFill>
                  <a:schemeClr val="bg1"/>
                </a:solidFill>
                <a:effectLst/>
                <a:latin typeface="Girl Scout Text Book"/>
              </a:rPr>
              <a:t>​</a:t>
            </a:r>
          </a:p>
          <a:p>
            <a:pPr algn="l" rtl="0" fontAlgn="base"/>
            <a:endParaRPr lang="en-US" b="0" i="0">
              <a:solidFill>
                <a:srgbClr val="000000"/>
              </a:solidFill>
              <a:effectLst/>
              <a:latin typeface="Trefoil Sans Light"/>
            </a:endParaRPr>
          </a:p>
        </p:txBody>
      </p:sp>
      <p:sp>
        <p:nvSpPr>
          <p:cNvPr id="37" name="TextBox 36">
            <a:extLst>
              <a:ext uri="{FF2B5EF4-FFF2-40B4-BE49-F238E27FC236}">
                <a16:creationId xmlns:a16="http://schemas.microsoft.com/office/drawing/2014/main" id="{5464662A-B8CE-4671-8783-90DCF3FF46A9}"/>
              </a:ext>
            </a:extLst>
          </p:cNvPr>
          <p:cNvSpPr txBox="1"/>
          <p:nvPr/>
        </p:nvSpPr>
        <p:spPr>
          <a:xfrm>
            <a:off x="5461631" y="2717314"/>
            <a:ext cx="5817870" cy="923330"/>
          </a:xfrm>
          <a:prstGeom prst="rect">
            <a:avLst/>
          </a:prstGeom>
          <a:noFill/>
          <a:ln>
            <a:noFill/>
          </a:ln>
        </p:spPr>
        <p:txBody>
          <a:bodyPr wrap="square" lIns="91440" tIns="45720" rIns="91440" bIns="45720" anchor="t">
            <a:spAutoFit/>
          </a:bodyPr>
          <a:lstStyle/>
          <a:p>
            <a:pPr algn="l" rtl="0" fontAlgn="base"/>
            <a:r>
              <a:rPr lang="en-US" b="1" i="0" u="none" strike="noStrike">
                <a:solidFill>
                  <a:schemeClr val="bg1"/>
                </a:solidFill>
                <a:effectLst/>
                <a:latin typeface="Girl Scout Text Book"/>
              </a:rPr>
              <a:t>Camp Whip Poor Will</a:t>
            </a:r>
            <a:r>
              <a:rPr lang="en-US" b="0" i="0">
                <a:solidFill>
                  <a:schemeClr val="bg1"/>
                </a:solidFill>
                <a:effectLst/>
                <a:latin typeface="Girl Scout Text Book"/>
              </a:rPr>
              <a:t>​</a:t>
            </a:r>
          </a:p>
          <a:p>
            <a:pPr algn="l" rtl="0" fontAlgn="base"/>
            <a:r>
              <a:rPr lang="en-US" b="0" i="0" u="none" strike="noStrike">
                <a:solidFill>
                  <a:schemeClr val="bg1"/>
                </a:solidFill>
                <a:effectLst/>
                <a:latin typeface="Girl Scout Text Book"/>
              </a:rPr>
              <a:t>Morrow, OH</a:t>
            </a:r>
            <a:r>
              <a:rPr lang="en-US" b="0" i="0">
                <a:solidFill>
                  <a:schemeClr val="bg1"/>
                </a:solidFill>
                <a:effectLst/>
                <a:latin typeface="Girl Scout Text Book"/>
              </a:rPr>
              <a:t>​</a:t>
            </a:r>
          </a:p>
          <a:p>
            <a:pPr algn="l" rtl="0" fontAlgn="base"/>
            <a:r>
              <a:rPr lang="en-US">
                <a:solidFill>
                  <a:schemeClr val="bg1"/>
                </a:solidFill>
                <a:latin typeface="Girl Scout Text Book"/>
              </a:rPr>
              <a:t>Overnight</a:t>
            </a:r>
            <a:r>
              <a:rPr lang="en-US" b="0" i="0" u="none" strike="noStrike">
                <a:solidFill>
                  <a:schemeClr val="bg1"/>
                </a:solidFill>
                <a:effectLst/>
                <a:latin typeface="Girl Scout Text Book"/>
              </a:rPr>
              <a:t> Camp</a:t>
            </a:r>
            <a:r>
              <a:rPr lang="en-US" b="0" i="0">
                <a:solidFill>
                  <a:schemeClr val="bg1"/>
                </a:solidFill>
                <a:effectLst/>
                <a:latin typeface="Girl Scout Text Book"/>
              </a:rPr>
              <a:t>​</a:t>
            </a:r>
          </a:p>
          <a:p>
            <a:pPr algn="l" rtl="0" fontAlgn="base"/>
            <a:endParaRPr lang="en-US" b="0" i="0">
              <a:solidFill>
                <a:srgbClr val="000000"/>
              </a:solidFill>
              <a:effectLst/>
              <a:latin typeface="Trefoil Sans Light"/>
            </a:endParaRPr>
          </a:p>
        </p:txBody>
      </p:sp>
      <p:cxnSp>
        <p:nvCxnSpPr>
          <p:cNvPr id="39" name="Straight Arrow Connector 38">
            <a:extLst>
              <a:ext uri="{FF2B5EF4-FFF2-40B4-BE49-F238E27FC236}">
                <a16:creationId xmlns:a16="http://schemas.microsoft.com/office/drawing/2014/main" id="{5BB78171-C69B-40BE-8D49-DBAF82326FF9}"/>
              </a:ext>
            </a:extLst>
          </p:cNvPr>
          <p:cNvCxnSpPr>
            <a:cxnSpLocks/>
          </p:cNvCxnSpPr>
          <p:nvPr/>
        </p:nvCxnSpPr>
        <p:spPr>
          <a:xfrm flipH="1">
            <a:off x="2249907" y="697230"/>
            <a:ext cx="3083457" cy="4716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816C3B0-2AC1-4FA9-A03D-FF68B6213768}"/>
              </a:ext>
            </a:extLst>
          </p:cNvPr>
          <p:cNvCxnSpPr>
            <a:cxnSpLocks/>
          </p:cNvCxnSpPr>
          <p:nvPr/>
        </p:nvCxnSpPr>
        <p:spPr>
          <a:xfrm flipH="1">
            <a:off x="2249907" y="1920240"/>
            <a:ext cx="3083457" cy="14184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53D02F0-0FC3-4F5B-A819-DAEA22AB9FB6}"/>
              </a:ext>
            </a:extLst>
          </p:cNvPr>
          <p:cNvCxnSpPr>
            <a:cxnSpLocks/>
          </p:cNvCxnSpPr>
          <p:nvPr/>
        </p:nvCxnSpPr>
        <p:spPr>
          <a:xfrm flipH="1">
            <a:off x="2342860" y="3037091"/>
            <a:ext cx="2893354" cy="6035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EA86272-BD65-42D3-B4F7-96BE3F30C63F}"/>
              </a:ext>
            </a:extLst>
          </p:cNvPr>
          <p:cNvCxnSpPr>
            <a:cxnSpLocks/>
            <a:stCxn id="31" idx="1"/>
          </p:cNvCxnSpPr>
          <p:nvPr/>
        </p:nvCxnSpPr>
        <p:spPr>
          <a:xfrm flipH="1" flipV="1">
            <a:off x="2117445" y="3762415"/>
            <a:ext cx="3323866" cy="5346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63C6C57-1B77-47A8-882B-7DE6A90DFC05}"/>
              </a:ext>
            </a:extLst>
          </p:cNvPr>
          <p:cNvSpPr txBox="1"/>
          <p:nvPr/>
        </p:nvSpPr>
        <p:spPr>
          <a:xfrm>
            <a:off x="5446986" y="81378"/>
            <a:ext cx="2743200" cy="369332"/>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800" b="1">
                <a:solidFill>
                  <a:schemeClr val="bg1"/>
                </a:solidFill>
                <a:latin typeface="Girl Scout Display Light"/>
              </a:rPr>
              <a:t>Our Camps</a:t>
            </a:r>
          </a:p>
        </p:txBody>
      </p:sp>
    </p:spTree>
    <p:extLst>
      <p:ext uri="{BB962C8B-B14F-4D97-AF65-F5344CB8AC3E}">
        <p14:creationId xmlns:p14="http://schemas.microsoft.com/office/powerpoint/2010/main" val="37636612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385B8-5BC5-46FC-9BD0-15916C0017A0}"/>
              </a:ext>
            </a:extLst>
          </p:cNvPr>
          <p:cNvSpPr>
            <a:spLocks noGrp="1"/>
          </p:cNvSpPr>
          <p:nvPr>
            <p:ph type="sldNum" sz="quarter" idx="12"/>
          </p:nvPr>
        </p:nvSpPr>
        <p:spPr/>
        <p:txBody>
          <a:bodyPr/>
          <a:lstStyle/>
          <a:p>
            <a:fld id="{7691CCDB-B024-8747-B233-CAD1CBC7A901}" type="slidenum">
              <a:rPr lang="en-US" smtClean="0"/>
              <a:pPr/>
              <a:t>6</a:t>
            </a:fld>
            <a:endParaRPr lang="en-US"/>
          </a:p>
        </p:txBody>
      </p:sp>
      <p:pic>
        <p:nvPicPr>
          <p:cNvPr id="5" name="Picture 5" descr="Logo&#10;&#10;Description automatically generated">
            <a:extLst>
              <a:ext uri="{FF2B5EF4-FFF2-40B4-BE49-F238E27FC236}">
                <a16:creationId xmlns:a16="http://schemas.microsoft.com/office/drawing/2014/main" id="{969B4C09-B152-4221-91C5-42FCBF156369}"/>
              </a:ext>
            </a:extLst>
          </p:cNvPr>
          <p:cNvPicPr>
            <a:picLocks noChangeAspect="1"/>
          </p:cNvPicPr>
          <p:nvPr/>
        </p:nvPicPr>
        <p:blipFill>
          <a:blip r:embed="rId3"/>
          <a:stretch>
            <a:fillRect/>
          </a:stretch>
        </p:blipFill>
        <p:spPr>
          <a:xfrm>
            <a:off x="-2157" y="-625"/>
            <a:ext cx="5126247" cy="5137030"/>
          </a:xfrm>
          <a:prstGeom prst="rect">
            <a:avLst/>
          </a:prstGeom>
        </p:spPr>
      </p:pic>
      <p:sp>
        <p:nvSpPr>
          <p:cNvPr id="4" name="TextBox 3">
            <a:extLst>
              <a:ext uri="{FF2B5EF4-FFF2-40B4-BE49-F238E27FC236}">
                <a16:creationId xmlns:a16="http://schemas.microsoft.com/office/drawing/2014/main" id="{3675ECDA-2007-F9C7-6F99-B1E1446965D4}"/>
              </a:ext>
            </a:extLst>
          </p:cNvPr>
          <p:cNvSpPr txBox="1"/>
          <p:nvPr/>
        </p:nvSpPr>
        <p:spPr>
          <a:xfrm>
            <a:off x="-64768" y="680206"/>
            <a:ext cx="5239881" cy="1446550"/>
          </a:xfrm>
          <a:prstGeom prst="rect">
            <a:avLst/>
          </a:prstGeom>
          <a:noFill/>
          <a:ln>
            <a:noFill/>
          </a:ln>
        </p:spPr>
        <p:txBody>
          <a:bodyPr wrap="square" lIns="91440" tIns="45720" rIns="91440" bIns="45720" anchor="t">
            <a:spAutoFit/>
          </a:bodyPr>
          <a:lstStyle/>
          <a:p>
            <a:pPr algn="ctr"/>
            <a:r>
              <a:rPr lang="en-US" sz="4400">
                <a:solidFill>
                  <a:schemeClr val="bg1"/>
                </a:solidFill>
                <a:latin typeface="Girl Scout Text Book"/>
                <a:ea typeface="+mj-ea"/>
                <a:cs typeface="+mj-cs"/>
              </a:rPr>
              <a:t>Camp Libbey</a:t>
            </a:r>
            <a:endParaRPr lang="en-US">
              <a:solidFill>
                <a:schemeClr val="bg1"/>
              </a:solidFill>
              <a:ea typeface="+mj-ea"/>
              <a:cs typeface="+mj-cs"/>
            </a:endParaRPr>
          </a:p>
          <a:p>
            <a:pPr algn="ctr"/>
            <a:endParaRPr lang="en-US" sz="4400">
              <a:solidFill>
                <a:schemeClr val="bg1"/>
              </a:solidFill>
              <a:latin typeface="Girl Scout Text Book" panose="02020003000000000000" pitchFamily="18" charset="0"/>
            </a:endParaRPr>
          </a:p>
        </p:txBody>
      </p:sp>
      <p:pic>
        <p:nvPicPr>
          <p:cNvPr id="7" name="Picture 13" descr="A picture containing text, sign, pointing&#10;&#10;Description automatically generated">
            <a:extLst>
              <a:ext uri="{FF2B5EF4-FFF2-40B4-BE49-F238E27FC236}">
                <a16:creationId xmlns:a16="http://schemas.microsoft.com/office/drawing/2014/main" id="{D298CAE2-486D-0C3F-A942-ED20912EF7BD}"/>
              </a:ext>
            </a:extLst>
          </p:cNvPr>
          <p:cNvPicPr>
            <a:picLocks noChangeAspect="1"/>
          </p:cNvPicPr>
          <p:nvPr/>
        </p:nvPicPr>
        <p:blipFill>
          <a:blip r:embed="rId4"/>
          <a:stretch>
            <a:fillRect/>
          </a:stretch>
        </p:blipFill>
        <p:spPr>
          <a:xfrm>
            <a:off x="7520230" y="47525"/>
            <a:ext cx="1554635" cy="1611270"/>
          </a:xfrm>
          <a:prstGeom prst="rect">
            <a:avLst/>
          </a:prstGeom>
        </p:spPr>
      </p:pic>
      <p:sp>
        <p:nvSpPr>
          <p:cNvPr id="9" name="TextBox 8">
            <a:extLst>
              <a:ext uri="{FF2B5EF4-FFF2-40B4-BE49-F238E27FC236}">
                <a16:creationId xmlns:a16="http://schemas.microsoft.com/office/drawing/2014/main" id="{8E758233-AF11-3755-3448-CB5511308A4A}"/>
              </a:ext>
            </a:extLst>
          </p:cNvPr>
          <p:cNvSpPr txBox="1"/>
          <p:nvPr/>
        </p:nvSpPr>
        <p:spPr>
          <a:xfrm>
            <a:off x="7597847" y="817769"/>
            <a:ext cx="1399403" cy="715581"/>
          </a:xfrm>
          <a:prstGeom prst="rect">
            <a:avLst/>
          </a:prstGeom>
          <a:noFill/>
          <a:ln>
            <a:no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ctr"/>
            <a:r>
              <a:rPr lang="en-US" dirty="0">
                <a:solidFill>
                  <a:srgbClr val="FEFFFF"/>
                </a:solidFill>
                <a:latin typeface="Girl Scout Text Book"/>
              </a:rPr>
              <a:t>Open House </a:t>
            </a:r>
          </a:p>
          <a:p>
            <a:pPr algn="ctr"/>
            <a:r>
              <a:rPr lang="en-US" dirty="0">
                <a:solidFill>
                  <a:srgbClr val="FEFFFF"/>
                </a:solidFill>
                <a:latin typeface="Girl Scout Text Book"/>
              </a:rPr>
              <a:t>May 25 </a:t>
            </a:r>
          </a:p>
          <a:p>
            <a:pPr algn="ctr"/>
            <a:r>
              <a:rPr lang="en-US" dirty="0">
                <a:solidFill>
                  <a:srgbClr val="FEFFFF"/>
                </a:solidFill>
                <a:latin typeface="Girl Scout Text Book"/>
              </a:rPr>
              <a:t>1-3pm</a:t>
            </a:r>
            <a:endParaRPr lang="en-US" dirty="0"/>
          </a:p>
        </p:txBody>
      </p:sp>
      <p:sp>
        <p:nvSpPr>
          <p:cNvPr id="11" name="Text Placeholder 6">
            <a:extLst>
              <a:ext uri="{FF2B5EF4-FFF2-40B4-BE49-F238E27FC236}">
                <a16:creationId xmlns:a16="http://schemas.microsoft.com/office/drawing/2014/main" id="{0580D5DE-D46D-B135-A1DA-B0E5A75E7AA7}"/>
              </a:ext>
            </a:extLst>
          </p:cNvPr>
          <p:cNvSpPr txBox="1">
            <a:spLocks/>
          </p:cNvSpPr>
          <p:nvPr/>
        </p:nvSpPr>
        <p:spPr>
          <a:xfrm>
            <a:off x="661110" y="1798907"/>
            <a:ext cx="3965921" cy="3160295"/>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solidFill>
                <a:latin typeface="Girl Scout Text Book"/>
              </a:rPr>
              <a:t>Defiance, OH</a:t>
            </a:r>
            <a:endParaRPr lang="en-US" dirty="0">
              <a:solidFill>
                <a:schemeClr val="accent4"/>
              </a:solidFill>
            </a:endParaRPr>
          </a:p>
          <a:p>
            <a:pPr marL="0" indent="0">
              <a:buFont typeface="Arial" panose="020B0604020202020204" pitchFamily="34" charset="0"/>
              <a:buNone/>
            </a:pPr>
            <a:r>
              <a:rPr lang="en-US" dirty="0">
                <a:solidFill>
                  <a:schemeClr val="accent4"/>
                </a:solidFill>
                <a:latin typeface="Girl Scout Text Book"/>
              </a:rPr>
              <a:t>All units have flushing toilets and showers in unit</a:t>
            </a:r>
          </a:p>
          <a:p>
            <a:pPr marL="0" indent="0">
              <a:buFont typeface="Arial" panose="020B0604020202020204" pitchFamily="34" charset="0"/>
              <a:buNone/>
            </a:pPr>
            <a:r>
              <a:rPr lang="en-US" dirty="0">
                <a:solidFill>
                  <a:schemeClr val="accent4"/>
                </a:solidFill>
                <a:latin typeface="Girl Scout Text Book"/>
              </a:rPr>
              <a:t>Accommodations: lodges, tents, cabins and yurt</a:t>
            </a:r>
            <a:endParaRPr lang="en-US" dirty="0">
              <a:solidFill>
                <a:schemeClr val="accent4"/>
              </a:solidFill>
            </a:endParaRPr>
          </a:p>
          <a:p>
            <a:pPr marL="0" indent="0">
              <a:buNone/>
            </a:pPr>
            <a:r>
              <a:rPr lang="en-US" dirty="0">
                <a:solidFill>
                  <a:schemeClr val="accent4"/>
                </a:solidFill>
                <a:latin typeface="Girl Scout Text Book"/>
              </a:rPr>
              <a:t>Has a climbing wall, high and low challenge course, target sports barn, sky deck, pool, creek and more </a:t>
            </a:r>
            <a:endParaRPr lang="en-US" dirty="0">
              <a:solidFill>
                <a:schemeClr val="accent4"/>
              </a:solidFill>
            </a:endParaRPr>
          </a:p>
        </p:txBody>
      </p:sp>
      <p:pic>
        <p:nvPicPr>
          <p:cNvPr id="15" name="Picture 5" descr="A picture containing tree, yurt, ground, building&#10;&#10;Description automatically generated">
            <a:extLst>
              <a:ext uri="{FF2B5EF4-FFF2-40B4-BE49-F238E27FC236}">
                <a16:creationId xmlns:a16="http://schemas.microsoft.com/office/drawing/2014/main" id="{0A0E48A7-DD51-5D73-7410-E02A67D8180B}"/>
              </a:ext>
            </a:extLst>
          </p:cNvPr>
          <p:cNvPicPr>
            <a:picLocks noChangeAspect="1"/>
          </p:cNvPicPr>
          <p:nvPr/>
        </p:nvPicPr>
        <p:blipFill>
          <a:blip r:embed="rId5"/>
          <a:stretch>
            <a:fillRect/>
          </a:stretch>
        </p:blipFill>
        <p:spPr>
          <a:xfrm>
            <a:off x="4738982" y="3384550"/>
            <a:ext cx="2318866" cy="1751855"/>
          </a:xfrm>
          <a:prstGeom prst="rect">
            <a:avLst/>
          </a:prstGeom>
        </p:spPr>
      </p:pic>
      <p:pic>
        <p:nvPicPr>
          <p:cNvPr id="10" name="Picture 5" descr="A picture containing tree, outdoor, building, tent&#10;&#10;Description automatically generated">
            <a:extLst>
              <a:ext uri="{FF2B5EF4-FFF2-40B4-BE49-F238E27FC236}">
                <a16:creationId xmlns:a16="http://schemas.microsoft.com/office/drawing/2014/main" id="{9E99951D-B6B5-FCAE-838D-C100F44B66EB}"/>
              </a:ext>
            </a:extLst>
          </p:cNvPr>
          <p:cNvPicPr>
            <a:picLocks noChangeAspect="1"/>
          </p:cNvPicPr>
          <p:nvPr/>
        </p:nvPicPr>
        <p:blipFill>
          <a:blip r:embed="rId6"/>
          <a:stretch>
            <a:fillRect/>
          </a:stretch>
        </p:blipFill>
        <p:spPr>
          <a:xfrm>
            <a:off x="4753035" y="1770035"/>
            <a:ext cx="2183905" cy="1646033"/>
          </a:xfrm>
          <a:prstGeom prst="rect">
            <a:avLst/>
          </a:prstGeom>
        </p:spPr>
      </p:pic>
      <p:pic>
        <p:nvPicPr>
          <p:cNvPr id="8" name="Picture 11">
            <a:extLst>
              <a:ext uri="{FF2B5EF4-FFF2-40B4-BE49-F238E27FC236}">
                <a16:creationId xmlns:a16="http://schemas.microsoft.com/office/drawing/2014/main" id="{33A708AA-A509-FFC8-20D7-B21F1015DFDF}"/>
              </a:ext>
            </a:extLst>
          </p:cNvPr>
          <p:cNvPicPr>
            <a:picLocks noChangeAspect="1"/>
          </p:cNvPicPr>
          <p:nvPr/>
        </p:nvPicPr>
        <p:blipFill>
          <a:blip r:embed="rId7"/>
          <a:stretch>
            <a:fillRect/>
          </a:stretch>
        </p:blipFill>
        <p:spPr>
          <a:xfrm>
            <a:off x="4739983" y="-25713"/>
            <a:ext cx="2702632" cy="1799071"/>
          </a:xfrm>
          <a:prstGeom prst="rect">
            <a:avLst/>
          </a:prstGeom>
        </p:spPr>
      </p:pic>
      <p:pic>
        <p:nvPicPr>
          <p:cNvPr id="12" name="Picture 11" descr="A small wooden structure with a deck&#10;&#10;Description automatically generated">
            <a:extLst>
              <a:ext uri="{FF2B5EF4-FFF2-40B4-BE49-F238E27FC236}">
                <a16:creationId xmlns:a16="http://schemas.microsoft.com/office/drawing/2014/main" id="{B815BD44-AC7F-5AD3-9E9C-86CA3FEE1E80}"/>
              </a:ext>
            </a:extLst>
          </p:cNvPr>
          <p:cNvPicPr>
            <a:picLocks noChangeAspect="1"/>
          </p:cNvPicPr>
          <p:nvPr/>
        </p:nvPicPr>
        <p:blipFill>
          <a:blip r:embed="rId8"/>
          <a:stretch>
            <a:fillRect/>
          </a:stretch>
        </p:blipFill>
        <p:spPr>
          <a:xfrm>
            <a:off x="6936940" y="1721015"/>
            <a:ext cx="2202826" cy="1830441"/>
          </a:xfrm>
          <a:prstGeom prst="rect">
            <a:avLst/>
          </a:prstGeom>
        </p:spPr>
      </p:pic>
      <p:pic>
        <p:nvPicPr>
          <p:cNvPr id="6" name="Picture 7" descr="A picture containing sky, grass, tree, outdoor&#10;&#10;Description automatically generated">
            <a:extLst>
              <a:ext uri="{FF2B5EF4-FFF2-40B4-BE49-F238E27FC236}">
                <a16:creationId xmlns:a16="http://schemas.microsoft.com/office/drawing/2014/main" id="{6C22D518-28CC-777E-F754-AAEE290E7EFC}"/>
              </a:ext>
            </a:extLst>
          </p:cNvPr>
          <p:cNvPicPr>
            <a:picLocks noChangeAspect="1"/>
          </p:cNvPicPr>
          <p:nvPr/>
        </p:nvPicPr>
        <p:blipFill>
          <a:blip r:embed="rId9"/>
          <a:stretch>
            <a:fillRect/>
          </a:stretch>
        </p:blipFill>
        <p:spPr>
          <a:xfrm>
            <a:off x="6756399" y="3384550"/>
            <a:ext cx="2383367" cy="1761067"/>
          </a:xfrm>
          <a:prstGeom prst="rect">
            <a:avLst/>
          </a:prstGeom>
        </p:spPr>
      </p:pic>
    </p:spTree>
    <p:extLst>
      <p:ext uri="{BB962C8B-B14F-4D97-AF65-F5344CB8AC3E}">
        <p14:creationId xmlns:p14="http://schemas.microsoft.com/office/powerpoint/2010/main" val="36010287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A picture containing tree, outdoor, building, tent&#10;&#10;Description automatically generated">
            <a:extLst>
              <a:ext uri="{FF2B5EF4-FFF2-40B4-BE49-F238E27FC236}">
                <a16:creationId xmlns:a16="http://schemas.microsoft.com/office/drawing/2014/main" id="{CD9778F6-5853-BBD6-8A8A-17DA6DEC3D51}"/>
              </a:ext>
            </a:extLst>
          </p:cNvPr>
          <p:cNvPicPr>
            <a:picLocks noChangeAspect="1"/>
          </p:cNvPicPr>
          <p:nvPr/>
        </p:nvPicPr>
        <p:blipFill>
          <a:blip r:embed="rId3"/>
          <a:stretch>
            <a:fillRect/>
          </a:stretch>
        </p:blipFill>
        <p:spPr>
          <a:xfrm>
            <a:off x="7072219" y="1857423"/>
            <a:ext cx="2068643" cy="1559159"/>
          </a:xfrm>
          <a:prstGeom prst="rect">
            <a:avLst/>
          </a:prstGeom>
        </p:spPr>
      </p:pic>
      <p:pic>
        <p:nvPicPr>
          <p:cNvPr id="13" name="Picture 9" descr="A picture containing tree, grass, outdoor, building&#10;&#10;Description automatically generated">
            <a:extLst>
              <a:ext uri="{FF2B5EF4-FFF2-40B4-BE49-F238E27FC236}">
                <a16:creationId xmlns:a16="http://schemas.microsoft.com/office/drawing/2014/main" id="{2CD754EA-5F1B-7FFC-67AE-92B480BB37A3}"/>
              </a:ext>
            </a:extLst>
          </p:cNvPr>
          <p:cNvPicPr>
            <a:picLocks noChangeAspect="1"/>
          </p:cNvPicPr>
          <p:nvPr/>
        </p:nvPicPr>
        <p:blipFill>
          <a:blip r:embed="rId4"/>
          <a:stretch>
            <a:fillRect/>
          </a:stretch>
        </p:blipFill>
        <p:spPr>
          <a:xfrm>
            <a:off x="5094817" y="3045937"/>
            <a:ext cx="2540209" cy="2229937"/>
          </a:xfrm>
          <a:prstGeom prst="rect">
            <a:avLst/>
          </a:prstGeom>
        </p:spPr>
      </p:pic>
      <p:sp>
        <p:nvSpPr>
          <p:cNvPr id="2" name="Slide Number Placeholder 1">
            <a:extLst>
              <a:ext uri="{FF2B5EF4-FFF2-40B4-BE49-F238E27FC236}">
                <a16:creationId xmlns:a16="http://schemas.microsoft.com/office/drawing/2014/main" id="{67F33367-1835-4FC2-828F-7052FD570D3D}"/>
              </a:ext>
            </a:extLst>
          </p:cNvPr>
          <p:cNvSpPr>
            <a:spLocks noGrp="1"/>
          </p:cNvSpPr>
          <p:nvPr>
            <p:ph type="sldNum" sz="quarter" idx="12"/>
          </p:nvPr>
        </p:nvSpPr>
        <p:spPr/>
        <p:txBody>
          <a:bodyPr/>
          <a:lstStyle/>
          <a:p>
            <a:fld id="{7691CCDB-B024-8747-B233-CAD1CBC7A901}" type="slidenum">
              <a:rPr lang="en-US" smtClean="0"/>
              <a:pPr/>
              <a:t>7</a:t>
            </a:fld>
            <a:endParaRPr lang="en-US"/>
          </a:p>
        </p:txBody>
      </p:sp>
      <p:pic>
        <p:nvPicPr>
          <p:cNvPr id="5" name="Picture 5" descr="Icon&#10;&#10;Description automatically generated">
            <a:extLst>
              <a:ext uri="{FF2B5EF4-FFF2-40B4-BE49-F238E27FC236}">
                <a16:creationId xmlns:a16="http://schemas.microsoft.com/office/drawing/2014/main" id="{136D41D0-4A7E-4648-8812-CFD1BD00A41D}"/>
              </a:ext>
            </a:extLst>
          </p:cNvPr>
          <p:cNvPicPr>
            <a:picLocks noChangeAspect="1"/>
          </p:cNvPicPr>
          <p:nvPr/>
        </p:nvPicPr>
        <p:blipFill>
          <a:blip r:embed="rId5"/>
          <a:stretch>
            <a:fillRect/>
          </a:stretch>
        </p:blipFill>
        <p:spPr>
          <a:xfrm rot="10800000">
            <a:off x="-2157" y="3235"/>
            <a:ext cx="5104681" cy="5137030"/>
          </a:xfrm>
          <a:prstGeom prst="rect">
            <a:avLst/>
          </a:prstGeom>
        </p:spPr>
      </p:pic>
      <p:pic>
        <p:nvPicPr>
          <p:cNvPr id="7" name="Picture 13" descr="A picture containing text, sign, pointing&#10;&#10;Description automatically generated">
            <a:extLst>
              <a:ext uri="{FF2B5EF4-FFF2-40B4-BE49-F238E27FC236}">
                <a16:creationId xmlns:a16="http://schemas.microsoft.com/office/drawing/2014/main" id="{7662FE41-3AF6-EAD9-C26F-BBF77D1D385D}"/>
              </a:ext>
            </a:extLst>
          </p:cNvPr>
          <p:cNvPicPr>
            <a:picLocks noChangeAspect="1"/>
          </p:cNvPicPr>
          <p:nvPr/>
        </p:nvPicPr>
        <p:blipFill>
          <a:blip r:embed="rId6"/>
          <a:stretch>
            <a:fillRect/>
          </a:stretch>
        </p:blipFill>
        <p:spPr>
          <a:xfrm>
            <a:off x="7539942" y="151737"/>
            <a:ext cx="1554635" cy="1611270"/>
          </a:xfrm>
          <a:prstGeom prst="rect">
            <a:avLst/>
          </a:prstGeom>
        </p:spPr>
      </p:pic>
      <p:sp>
        <p:nvSpPr>
          <p:cNvPr id="9" name="TextBox 8">
            <a:extLst>
              <a:ext uri="{FF2B5EF4-FFF2-40B4-BE49-F238E27FC236}">
                <a16:creationId xmlns:a16="http://schemas.microsoft.com/office/drawing/2014/main" id="{21DB1B17-3988-D8D6-7D4D-CB6717C6A934}"/>
              </a:ext>
            </a:extLst>
          </p:cNvPr>
          <p:cNvSpPr txBox="1"/>
          <p:nvPr/>
        </p:nvSpPr>
        <p:spPr>
          <a:xfrm>
            <a:off x="7619014" y="881269"/>
            <a:ext cx="1399403" cy="715581"/>
          </a:xfrm>
          <a:prstGeom prst="rect">
            <a:avLst/>
          </a:prstGeom>
          <a:noFill/>
          <a:ln>
            <a:no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ctr"/>
            <a:r>
              <a:rPr lang="en-US" dirty="0">
                <a:solidFill>
                  <a:srgbClr val="FEFFFF"/>
                </a:solidFill>
                <a:latin typeface="Girl Scout Text Book"/>
              </a:rPr>
              <a:t>Open House </a:t>
            </a:r>
          </a:p>
          <a:p>
            <a:pPr algn="ctr"/>
            <a:r>
              <a:rPr lang="en-US" dirty="0">
                <a:solidFill>
                  <a:srgbClr val="FEFFFF"/>
                </a:solidFill>
                <a:latin typeface="Girl Scout Text Book"/>
              </a:rPr>
              <a:t>June 2</a:t>
            </a:r>
          </a:p>
          <a:p>
            <a:pPr algn="ctr"/>
            <a:r>
              <a:rPr lang="en-US" dirty="0">
                <a:solidFill>
                  <a:srgbClr val="FEFFFF"/>
                </a:solidFill>
                <a:latin typeface="Girl Scout Text Book"/>
              </a:rPr>
              <a:t>2-4pm</a:t>
            </a:r>
            <a:endParaRPr lang="en-US" dirty="0"/>
          </a:p>
        </p:txBody>
      </p:sp>
      <p:sp>
        <p:nvSpPr>
          <p:cNvPr id="11" name="Text Placeholder 6">
            <a:extLst>
              <a:ext uri="{FF2B5EF4-FFF2-40B4-BE49-F238E27FC236}">
                <a16:creationId xmlns:a16="http://schemas.microsoft.com/office/drawing/2014/main" id="{C76DB0CA-31F7-4209-ADA7-97EEB9CF0658}"/>
              </a:ext>
            </a:extLst>
          </p:cNvPr>
          <p:cNvSpPr txBox="1">
            <a:spLocks/>
          </p:cNvSpPr>
          <p:nvPr/>
        </p:nvSpPr>
        <p:spPr>
          <a:xfrm>
            <a:off x="310522" y="1585643"/>
            <a:ext cx="4643173" cy="3771900"/>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solidFill>
                <a:latin typeface="Girl Scout Text Book"/>
              </a:rPr>
              <a:t>Waynesville, OH </a:t>
            </a:r>
          </a:p>
          <a:p>
            <a:pPr marL="0" indent="0">
              <a:buFont typeface="Arial" panose="020B0604020202020204" pitchFamily="34" charset="0"/>
              <a:buNone/>
            </a:pPr>
            <a:r>
              <a:rPr lang="en-US" dirty="0">
                <a:solidFill>
                  <a:schemeClr val="accent4"/>
                </a:solidFill>
                <a:latin typeface="Girl Scout Text Book"/>
              </a:rPr>
              <a:t>Rustic - latrines in tent units, shared shower house</a:t>
            </a:r>
          </a:p>
          <a:p>
            <a:pPr marL="0" indent="0">
              <a:buFont typeface="Arial" panose="020B0604020202020204" pitchFamily="34" charset="0"/>
              <a:buNone/>
            </a:pPr>
            <a:r>
              <a:rPr lang="en-US" dirty="0">
                <a:solidFill>
                  <a:schemeClr val="accent4"/>
                </a:solidFill>
                <a:latin typeface="Girl Scout Text Book"/>
              </a:rPr>
              <a:t>Accommodations: 4 platform tent units, 2 lodges (split)</a:t>
            </a:r>
            <a:endParaRPr lang="en-US" dirty="0">
              <a:solidFill>
                <a:schemeClr val="accent4"/>
              </a:solidFill>
            </a:endParaRPr>
          </a:p>
          <a:p>
            <a:pPr marL="0" indent="0">
              <a:buNone/>
            </a:pPr>
            <a:r>
              <a:rPr lang="en-US" dirty="0">
                <a:solidFill>
                  <a:schemeClr val="accent4"/>
                </a:solidFill>
                <a:latin typeface="Girl Scout Text Book"/>
              </a:rPr>
              <a:t>Has a climbing wall, low challenge course, archery range, pool, creek and more</a:t>
            </a:r>
            <a:endParaRPr lang="en-US" dirty="0">
              <a:solidFill>
                <a:schemeClr val="accent4"/>
              </a:solidFill>
            </a:endParaRPr>
          </a:p>
          <a:p>
            <a:pPr marL="0" indent="0">
              <a:buFont typeface="Arial" panose="020B0604020202020204" pitchFamily="34" charset="0"/>
              <a:buNone/>
            </a:pPr>
            <a:r>
              <a:rPr lang="en-US" dirty="0">
                <a:solidFill>
                  <a:schemeClr val="accent4"/>
                </a:solidFill>
                <a:latin typeface="Girl Scout Text Book"/>
              </a:rPr>
              <a:t>Terrain: There's a big hill – you'll have to walk up and down it multiple times per day.</a:t>
            </a:r>
            <a:endParaRPr lang="en-US" dirty="0">
              <a:solidFill>
                <a:schemeClr val="accent4"/>
              </a:solidFill>
            </a:endParaRPr>
          </a:p>
          <a:p>
            <a:pPr marL="0" indent="0">
              <a:buFont typeface="Arial" panose="020B0604020202020204" pitchFamily="34" charset="0"/>
              <a:buNone/>
            </a:pPr>
            <a:endParaRPr lang="en-US" dirty="0">
              <a:solidFill>
                <a:schemeClr val="accent4"/>
              </a:solidFill>
            </a:endParaRPr>
          </a:p>
          <a:p>
            <a:pPr marL="0" indent="0">
              <a:buFont typeface="Arial" panose="020B0604020202020204" pitchFamily="34" charset="0"/>
              <a:buNone/>
            </a:pPr>
            <a:endParaRPr lang="en-US" dirty="0">
              <a:solidFill>
                <a:schemeClr val="accent4"/>
              </a:solidFill>
            </a:endParaRPr>
          </a:p>
        </p:txBody>
      </p:sp>
      <p:sp>
        <p:nvSpPr>
          <p:cNvPr id="3" name="Flowchart: Terminator 2">
            <a:extLst>
              <a:ext uri="{FF2B5EF4-FFF2-40B4-BE49-F238E27FC236}">
                <a16:creationId xmlns:a16="http://schemas.microsoft.com/office/drawing/2014/main" id="{F9CC9AAB-8138-35B7-357E-F837E370D101}"/>
              </a:ext>
            </a:extLst>
          </p:cNvPr>
          <p:cNvSpPr/>
          <p:nvPr/>
        </p:nvSpPr>
        <p:spPr>
          <a:xfrm>
            <a:off x="134301" y="401071"/>
            <a:ext cx="4831763" cy="1112602"/>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Girl Scout Text Book" panose="02020003000000000000" pitchFamily="18" charset="0"/>
              </a:rPr>
              <a:t>Camp Stonybrook</a:t>
            </a:r>
          </a:p>
        </p:txBody>
      </p:sp>
      <p:pic>
        <p:nvPicPr>
          <p:cNvPr id="6" name="Picture 7" descr="A picture containing grass, tree, outdoor, park&#10;&#10;Description automatically generated">
            <a:extLst>
              <a:ext uri="{FF2B5EF4-FFF2-40B4-BE49-F238E27FC236}">
                <a16:creationId xmlns:a16="http://schemas.microsoft.com/office/drawing/2014/main" id="{D2C57DAC-1625-F4F9-69A7-2CF41AA55722}"/>
              </a:ext>
            </a:extLst>
          </p:cNvPr>
          <p:cNvPicPr>
            <a:picLocks noChangeAspect="1"/>
          </p:cNvPicPr>
          <p:nvPr/>
        </p:nvPicPr>
        <p:blipFill>
          <a:blip r:embed="rId7"/>
          <a:stretch>
            <a:fillRect/>
          </a:stretch>
        </p:blipFill>
        <p:spPr>
          <a:xfrm>
            <a:off x="5094817" y="8466"/>
            <a:ext cx="2245784" cy="1686984"/>
          </a:xfrm>
          <a:prstGeom prst="rect">
            <a:avLst/>
          </a:prstGeom>
        </p:spPr>
      </p:pic>
      <p:pic>
        <p:nvPicPr>
          <p:cNvPr id="10" name="Picture 11">
            <a:extLst>
              <a:ext uri="{FF2B5EF4-FFF2-40B4-BE49-F238E27FC236}">
                <a16:creationId xmlns:a16="http://schemas.microsoft.com/office/drawing/2014/main" id="{103F5B59-23D3-9B69-B0A2-91C8501E58EF}"/>
              </a:ext>
            </a:extLst>
          </p:cNvPr>
          <p:cNvPicPr>
            <a:picLocks noChangeAspect="1"/>
          </p:cNvPicPr>
          <p:nvPr/>
        </p:nvPicPr>
        <p:blipFill>
          <a:blip r:embed="rId8"/>
          <a:stretch>
            <a:fillRect/>
          </a:stretch>
        </p:blipFill>
        <p:spPr>
          <a:xfrm>
            <a:off x="5094817" y="1585383"/>
            <a:ext cx="2065867" cy="1559983"/>
          </a:xfrm>
          <a:prstGeom prst="rect">
            <a:avLst/>
          </a:prstGeom>
        </p:spPr>
      </p:pic>
      <p:pic>
        <p:nvPicPr>
          <p:cNvPr id="12" name="Picture 11" descr="A wooden climbing wall with ropes&#10;&#10;Description automatically generated">
            <a:extLst>
              <a:ext uri="{FF2B5EF4-FFF2-40B4-BE49-F238E27FC236}">
                <a16:creationId xmlns:a16="http://schemas.microsoft.com/office/drawing/2014/main" id="{61FC7603-6F81-1B30-4B0E-676527E7039D}"/>
              </a:ext>
            </a:extLst>
          </p:cNvPr>
          <p:cNvPicPr>
            <a:picLocks noChangeAspect="1"/>
          </p:cNvPicPr>
          <p:nvPr/>
        </p:nvPicPr>
        <p:blipFill>
          <a:blip r:embed="rId9"/>
          <a:stretch>
            <a:fillRect/>
          </a:stretch>
        </p:blipFill>
        <p:spPr>
          <a:xfrm>
            <a:off x="7619014" y="3220629"/>
            <a:ext cx="1577098" cy="2101937"/>
          </a:xfrm>
          <a:prstGeom prst="rect">
            <a:avLst/>
          </a:prstGeom>
        </p:spPr>
      </p:pic>
    </p:spTree>
    <p:extLst>
      <p:ext uri="{BB962C8B-B14F-4D97-AF65-F5344CB8AC3E}">
        <p14:creationId xmlns:p14="http://schemas.microsoft.com/office/powerpoint/2010/main" val="110403706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385B8-5BC5-46FC-9BD0-15916C0017A0}"/>
              </a:ext>
            </a:extLst>
          </p:cNvPr>
          <p:cNvSpPr>
            <a:spLocks noGrp="1"/>
          </p:cNvSpPr>
          <p:nvPr>
            <p:ph type="sldNum" sz="quarter" idx="12"/>
          </p:nvPr>
        </p:nvSpPr>
        <p:spPr/>
        <p:txBody>
          <a:bodyPr/>
          <a:lstStyle/>
          <a:p>
            <a:fld id="{7691CCDB-B024-8747-B233-CAD1CBC7A901}" type="slidenum">
              <a:rPr lang="en-US" smtClean="0"/>
              <a:pPr/>
              <a:t>8</a:t>
            </a:fld>
            <a:endParaRPr lang="en-US"/>
          </a:p>
        </p:txBody>
      </p:sp>
      <p:pic>
        <p:nvPicPr>
          <p:cNvPr id="5" name="Picture 5" descr="Logo&#10;&#10;Description automatically generated">
            <a:extLst>
              <a:ext uri="{FF2B5EF4-FFF2-40B4-BE49-F238E27FC236}">
                <a16:creationId xmlns:a16="http://schemas.microsoft.com/office/drawing/2014/main" id="{969B4C09-B152-4221-91C5-42FCBF156369}"/>
              </a:ext>
            </a:extLst>
          </p:cNvPr>
          <p:cNvPicPr>
            <a:picLocks noChangeAspect="1"/>
          </p:cNvPicPr>
          <p:nvPr/>
        </p:nvPicPr>
        <p:blipFill>
          <a:blip r:embed="rId3"/>
          <a:stretch>
            <a:fillRect/>
          </a:stretch>
        </p:blipFill>
        <p:spPr>
          <a:xfrm>
            <a:off x="-2157" y="-625"/>
            <a:ext cx="5126247" cy="5137030"/>
          </a:xfrm>
          <a:prstGeom prst="rect">
            <a:avLst/>
          </a:prstGeom>
        </p:spPr>
      </p:pic>
      <p:sp>
        <p:nvSpPr>
          <p:cNvPr id="4" name="TextBox 3">
            <a:extLst>
              <a:ext uri="{FF2B5EF4-FFF2-40B4-BE49-F238E27FC236}">
                <a16:creationId xmlns:a16="http://schemas.microsoft.com/office/drawing/2014/main" id="{DF0B3849-8ED3-3DD4-8A32-69B4B4E5842D}"/>
              </a:ext>
            </a:extLst>
          </p:cNvPr>
          <p:cNvSpPr txBox="1"/>
          <p:nvPr/>
        </p:nvSpPr>
        <p:spPr>
          <a:xfrm>
            <a:off x="310640" y="401645"/>
            <a:ext cx="4488465" cy="2123658"/>
          </a:xfrm>
          <a:prstGeom prst="rect">
            <a:avLst/>
          </a:prstGeom>
          <a:noFill/>
          <a:ln>
            <a:noFill/>
          </a:ln>
        </p:spPr>
        <p:txBody>
          <a:bodyPr wrap="square" lIns="91440" tIns="45720" rIns="91440" bIns="45720" anchor="t">
            <a:spAutoFit/>
          </a:bodyPr>
          <a:lstStyle/>
          <a:p>
            <a:pPr algn="ctr"/>
            <a:r>
              <a:rPr lang="en-US" sz="4400">
                <a:solidFill>
                  <a:schemeClr val="bg1"/>
                </a:solidFill>
                <a:latin typeface="Girl Scout Text Book"/>
                <a:ea typeface="+mj-ea"/>
                <a:cs typeface="+mj-cs"/>
              </a:rPr>
              <a:t>Camp Whip Poor Will</a:t>
            </a:r>
            <a:endParaRPr lang="en-US">
              <a:solidFill>
                <a:schemeClr val="bg1"/>
              </a:solidFill>
            </a:endParaRPr>
          </a:p>
          <a:p>
            <a:pPr algn="ctr"/>
            <a:endParaRPr lang="en-US" sz="4400">
              <a:solidFill>
                <a:schemeClr val="bg1"/>
              </a:solidFill>
              <a:latin typeface="Girl Scout Text Book" panose="02020003000000000000" pitchFamily="18" charset="0"/>
              <a:ea typeface="+mj-ea"/>
              <a:cs typeface="+mj-cs"/>
            </a:endParaRPr>
          </a:p>
        </p:txBody>
      </p:sp>
      <p:pic>
        <p:nvPicPr>
          <p:cNvPr id="7" name="Picture 13" descr="A picture containing text, sign, pointing&#10;&#10;Description automatically generated">
            <a:extLst>
              <a:ext uri="{FF2B5EF4-FFF2-40B4-BE49-F238E27FC236}">
                <a16:creationId xmlns:a16="http://schemas.microsoft.com/office/drawing/2014/main" id="{BCBBF21F-D1EF-CC35-C40D-2CEA297123DC}"/>
              </a:ext>
            </a:extLst>
          </p:cNvPr>
          <p:cNvPicPr>
            <a:picLocks noChangeAspect="1"/>
          </p:cNvPicPr>
          <p:nvPr/>
        </p:nvPicPr>
        <p:blipFill>
          <a:blip r:embed="rId4"/>
          <a:stretch>
            <a:fillRect/>
          </a:stretch>
        </p:blipFill>
        <p:spPr>
          <a:xfrm>
            <a:off x="7550525" y="37677"/>
            <a:ext cx="1554635" cy="1611270"/>
          </a:xfrm>
          <a:prstGeom prst="rect">
            <a:avLst/>
          </a:prstGeom>
        </p:spPr>
      </p:pic>
      <p:sp>
        <p:nvSpPr>
          <p:cNvPr id="9" name="TextBox 8">
            <a:extLst>
              <a:ext uri="{FF2B5EF4-FFF2-40B4-BE49-F238E27FC236}">
                <a16:creationId xmlns:a16="http://schemas.microsoft.com/office/drawing/2014/main" id="{525C1166-9338-228F-6A30-D7E15A72C044}"/>
              </a:ext>
            </a:extLst>
          </p:cNvPr>
          <p:cNvSpPr txBox="1"/>
          <p:nvPr/>
        </p:nvSpPr>
        <p:spPr>
          <a:xfrm>
            <a:off x="7629597" y="748504"/>
            <a:ext cx="1399403" cy="715581"/>
          </a:xfrm>
          <a:prstGeom prst="rect">
            <a:avLst/>
          </a:prstGeom>
          <a:noFill/>
          <a:ln>
            <a:no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ctr"/>
            <a:r>
              <a:rPr lang="en-US" dirty="0">
                <a:solidFill>
                  <a:srgbClr val="FEFFFF"/>
                </a:solidFill>
                <a:latin typeface="Girl Scout Text Book"/>
              </a:rPr>
              <a:t>Open House </a:t>
            </a:r>
          </a:p>
          <a:p>
            <a:pPr algn="ctr"/>
            <a:r>
              <a:rPr lang="en-US" dirty="0">
                <a:solidFill>
                  <a:srgbClr val="FEFFFF"/>
                </a:solidFill>
                <a:latin typeface="Girl Scout Text Book"/>
              </a:rPr>
              <a:t>June 2</a:t>
            </a:r>
          </a:p>
          <a:p>
            <a:pPr algn="ctr"/>
            <a:r>
              <a:rPr lang="en-US" dirty="0">
                <a:solidFill>
                  <a:srgbClr val="FEFFFF"/>
                </a:solidFill>
                <a:latin typeface="Girl Scout Text Book"/>
              </a:rPr>
              <a:t>1-3pm</a:t>
            </a:r>
            <a:endParaRPr lang="en-US" dirty="0"/>
          </a:p>
        </p:txBody>
      </p:sp>
      <p:sp>
        <p:nvSpPr>
          <p:cNvPr id="15" name="Text Placeholder 6">
            <a:extLst>
              <a:ext uri="{FF2B5EF4-FFF2-40B4-BE49-F238E27FC236}">
                <a16:creationId xmlns:a16="http://schemas.microsoft.com/office/drawing/2014/main" id="{14904871-1F1C-F17B-1C91-C786BA03745C}"/>
              </a:ext>
            </a:extLst>
          </p:cNvPr>
          <p:cNvSpPr txBox="1">
            <a:spLocks/>
          </p:cNvSpPr>
          <p:nvPr/>
        </p:nvSpPr>
        <p:spPr>
          <a:xfrm>
            <a:off x="656203" y="1850226"/>
            <a:ext cx="3910560" cy="2413240"/>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solidFill>
                  <a:schemeClr val="accent4"/>
                </a:solidFill>
                <a:latin typeface="Girl Scout Text Book"/>
              </a:rPr>
              <a:t>Morrow, OH</a:t>
            </a:r>
            <a:endParaRPr lang="en-US" dirty="0">
              <a:solidFill>
                <a:schemeClr val="accent4"/>
              </a:solidFill>
            </a:endParaRPr>
          </a:p>
          <a:p>
            <a:pPr marL="0" indent="0">
              <a:buNone/>
            </a:pPr>
            <a:r>
              <a:rPr lang="en-US" dirty="0">
                <a:solidFill>
                  <a:schemeClr val="accent4"/>
                </a:solidFill>
                <a:latin typeface="Girl Scout Text Book"/>
              </a:rPr>
              <a:t>Rustic – latrines and water troughs in units; 2 shower houses/flushing toilets</a:t>
            </a:r>
          </a:p>
          <a:p>
            <a:pPr marL="0" indent="0">
              <a:buNone/>
            </a:pPr>
            <a:r>
              <a:rPr lang="en-US" dirty="0">
                <a:solidFill>
                  <a:schemeClr val="accent4"/>
                </a:solidFill>
                <a:latin typeface="Girl Scout Text Book"/>
              </a:rPr>
              <a:t>Accommodations – platform tents and cabins</a:t>
            </a:r>
          </a:p>
          <a:p>
            <a:pPr marL="0" indent="0">
              <a:buNone/>
            </a:pPr>
            <a:r>
              <a:rPr lang="en-US" dirty="0">
                <a:solidFill>
                  <a:schemeClr val="accent4"/>
                </a:solidFill>
                <a:latin typeface="Girl Scout Text Book"/>
              </a:rPr>
              <a:t>Has a climbing wall, high and low challenge course, archery range, lake, pool, new weather station and more </a:t>
            </a:r>
          </a:p>
        </p:txBody>
      </p:sp>
      <p:pic>
        <p:nvPicPr>
          <p:cNvPr id="3" name="Picture 5">
            <a:extLst>
              <a:ext uri="{FF2B5EF4-FFF2-40B4-BE49-F238E27FC236}">
                <a16:creationId xmlns:a16="http://schemas.microsoft.com/office/drawing/2014/main" id="{6D0977CE-5D47-17C3-EA56-5D0D130C3CDB}"/>
              </a:ext>
            </a:extLst>
          </p:cNvPr>
          <p:cNvPicPr>
            <a:picLocks noChangeAspect="1"/>
          </p:cNvPicPr>
          <p:nvPr/>
        </p:nvPicPr>
        <p:blipFill>
          <a:blip r:embed="rId5"/>
          <a:stretch>
            <a:fillRect/>
          </a:stretch>
        </p:blipFill>
        <p:spPr>
          <a:xfrm>
            <a:off x="4938199" y="-6570"/>
            <a:ext cx="2409207" cy="1805050"/>
          </a:xfrm>
          <a:prstGeom prst="rect">
            <a:avLst/>
          </a:prstGeom>
        </p:spPr>
      </p:pic>
      <p:pic>
        <p:nvPicPr>
          <p:cNvPr id="8" name="Picture 9">
            <a:extLst>
              <a:ext uri="{FF2B5EF4-FFF2-40B4-BE49-F238E27FC236}">
                <a16:creationId xmlns:a16="http://schemas.microsoft.com/office/drawing/2014/main" id="{708D456C-9F65-F50B-456C-DED56F39154A}"/>
              </a:ext>
            </a:extLst>
          </p:cNvPr>
          <p:cNvPicPr>
            <a:picLocks noChangeAspect="1"/>
          </p:cNvPicPr>
          <p:nvPr/>
        </p:nvPicPr>
        <p:blipFill>
          <a:blip r:embed="rId6"/>
          <a:stretch>
            <a:fillRect/>
          </a:stretch>
        </p:blipFill>
        <p:spPr>
          <a:xfrm>
            <a:off x="4940856" y="1792534"/>
            <a:ext cx="2472359" cy="1764031"/>
          </a:xfrm>
          <a:prstGeom prst="rect">
            <a:avLst/>
          </a:prstGeom>
        </p:spPr>
      </p:pic>
      <p:pic>
        <p:nvPicPr>
          <p:cNvPr id="17" name="Picture 16" descr="A rock climbing wall in the woods&#10;&#10;Description automatically generated">
            <a:extLst>
              <a:ext uri="{FF2B5EF4-FFF2-40B4-BE49-F238E27FC236}">
                <a16:creationId xmlns:a16="http://schemas.microsoft.com/office/drawing/2014/main" id="{8C4D6655-F578-5F58-FB73-7066CD1D4ED9}"/>
              </a:ext>
            </a:extLst>
          </p:cNvPr>
          <p:cNvPicPr>
            <a:picLocks noChangeAspect="1"/>
          </p:cNvPicPr>
          <p:nvPr/>
        </p:nvPicPr>
        <p:blipFill>
          <a:blip r:embed="rId7"/>
          <a:stretch>
            <a:fillRect/>
          </a:stretch>
        </p:blipFill>
        <p:spPr>
          <a:xfrm>
            <a:off x="7306095" y="1622106"/>
            <a:ext cx="1851321" cy="2468428"/>
          </a:xfrm>
          <a:prstGeom prst="rect">
            <a:avLst/>
          </a:prstGeom>
        </p:spPr>
      </p:pic>
      <p:pic>
        <p:nvPicPr>
          <p:cNvPr id="10" name="Picture 10" descr="A picture containing tree, outdoor, grass, tent&#10;&#10;Description automatically generated">
            <a:extLst>
              <a:ext uri="{FF2B5EF4-FFF2-40B4-BE49-F238E27FC236}">
                <a16:creationId xmlns:a16="http://schemas.microsoft.com/office/drawing/2014/main" id="{A19E1217-0A58-32D3-CFBC-C32BFBB271C7}"/>
              </a:ext>
            </a:extLst>
          </p:cNvPr>
          <p:cNvPicPr>
            <a:picLocks noChangeAspect="1"/>
          </p:cNvPicPr>
          <p:nvPr/>
        </p:nvPicPr>
        <p:blipFill>
          <a:blip r:embed="rId8"/>
          <a:stretch>
            <a:fillRect/>
          </a:stretch>
        </p:blipFill>
        <p:spPr>
          <a:xfrm>
            <a:off x="6931124" y="3554136"/>
            <a:ext cx="2276307" cy="1579840"/>
          </a:xfrm>
          <a:prstGeom prst="rect">
            <a:avLst/>
          </a:prstGeom>
        </p:spPr>
      </p:pic>
      <p:pic>
        <p:nvPicPr>
          <p:cNvPr id="11" name="Picture 11" descr="A picture containing tree, grass, outdoor, forest&#10;&#10;Description automatically generated">
            <a:extLst>
              <a:ext uri="{FF2B5EF4-FFF2-40B4-BE49-F238E27FC236}">
                <a16:creationId xmlns:a16="http://schemas.microsoft.com/office/drawing/2014/main" id="{8D3D9007-4507-7367-9CD0-AF4B67A81482}"/>
              </a:ext>
            </a:extLst>
          </p:cNvPr>
          <p:cNvPicPr>
            <a:picLocks noChangeAspect="1"/>
          </p:cNvPicPr>
          <p:nvPr/>
        </p:nvPicPr>
        <p:blipFill>
          <a:blip r:embed="rId9"/>
          <a:stretch>
            <a:fillRect/>
          </a:stretch>
        </p:blipFill>
        <p:spPr>
          <a:xfrm>
            <a:off x="4938199" y="3546158"/>
            <a:ext cx="2108498" cy="1590247"/>
          </a:xfrm>
          <a:prstGeom prst="rect">
            <a:avLst/>
          </a:prstGeom>
        </p:spPr>
      </p:pic>
    </p:spTree>
    <p:extLst>
      <p:ext uri="{BB962C8B-B14F-4D97-AF65-F5344CB8AC3E}">
        <p14:creationId xmlns:p14="http://schemas.microsoft.com/office/powerpoint/2010/main" val="7825416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9DC847-FA23-4668-9D81-52D4384ACBBB}"/>
              </a:ext>
            </a:extLst>
          </p:cNvPr>
          <p:cNvSpPr>
            <a:spLocks noGrp="1"/>
          </p:cNvSpPr>
          <p:nvPr>
            <p:ph type="sldNum" sz="quarter" idx="12"/>
          </p:nvPr>
        </p:nvSpPr>
        <p:spPr/>
        <p:txBody>
          <a:bodyPr/>
          <a:lstStyle/>
          <a:p>
            <a:fld id="{7691CCDB-B024-8747-B233-CAD1CBC7A901}" type="slidenum">
              <a:rPr lang="en-US" smtClean="0"/>
              <a:pPr/>
              <a:t>9</a:t>
            </a:fld>
            <a:endParaRPr lang="en-US"/>
          </a:p>
        </p:txBody>
      </p:sp>
      <p:pic>
        <p:nvPicPr>
          <p:cNvPr id="5" name="Picture 5" descr="Shape, arrow&#10;&#10;Description automatically generated">
            <a:extLst>
              <a:ext uri="{FF2B5EF4-FFF2-40B4-BE49-F238E27FC236}">
                <a16:creationId xmlns:a16="http://schemas.microsoft.com/office/drawing/2014/main" id="{FC5FE2A3-E815-487F-B631-E9E760EF558B}"/>
              </a:ext>
            </a:extLst>
          </p:cNvPr>
          <p:cNvPicPr>
            <a:picLocks noChangeAspect="1"/>
          </p:cNvPicPr>
          <p:nvPr/>
        </p:nvPicPr>
        <p:blipFill>
          <a:blip r:embed="rId3"/>
          <a:stretch>
            <a:fillRect/>
          </a:stretch>
        </p:blipFill>
        <p:spPr>
          <a:xfrm>
            <a:off x="-2157" y="9226"/>
            <a:ext cx="5104681" cy="5137030"/>
          </a:xfrm>
          <a:prstGeom prst="rect">
            <a:avLst/>
          </a:prstGeom>
        </p:spPr>
      </p:pic>
      <p:pic>
        <p:nvPicPr>
          <p:cNvPr id="4" name="Picture 13" descr="A picture containing text, sign, pointing&#10;&#10;Description automatically generated">
            <a:extLst>
              <a:ext uri="{FF2B5EF4-FFF2-40B4-BE49-F238E27FC236}">
                <a16:creationId xmlns:a16="http://schemas.microsoft.com/office/drawing/2014/main" id="{012B7038-2104-4E66-B1F3-C8B2720C2F8C}"/>
              </a:ext>
            </a:extLst>
          </p:cNvPr>
          <p:cNvPicPr>
            <a:picLocks noChangeAspect="1"/>
          </p:cNvPicPr>
          <p:nvPr/>
        </p:nvPicPr>
        <p:blipFill>
          <a:blip r:embed="rId4"/>
          <a:stretch>
            <a:fillRect/>
          </a:stretch>
        </p:blipFill>
        <p:spPr>
          <a:xfrm>
            <a:off x="7481035" y="88236"/>
            <a:ext cx="1554635" cy="1611270"/>
          </a:xfrm>
          <a:prstGeom prst="rect">
            <a:avLst/>
          </a:prstGeom>
        </p:spPr>
      </p:pic>
      <p:sp>
        <p:nvSpPr>
          <p:cNvPr id="7" name="TextBox 6">
            <a:extLst>
              <a:ext uri="{FF2B5EF4-FFF2-40B4-BE49-F238E27FC236}">
                <a16:creationId xmlns:a16="http://schemas.microsoft.com/office/drawing/2014/main" id="{7902AA6B-1607-1F9C-5F3E-36471066105C}"/>
              </a:ext>
            </a:extLst>
          </p:cNvPr>
          <p:cNvSpPr txBox="1"/>
          <p:nvPr/>
        </p:nvSpPr>
        <p:spPr>
          <a:xfrm>
            <a:off x="7400985" y="825547"/>
            <a:ext cx="1718814" cy="715581"/>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solidFill>
                  <a:schemeClr val="bg1"/>
                </a:solidFill>
                <a:latin typeface="Girl Scout Text Book"/>
              </a:rPr>
              <a:t>Open House</a:t>
            </a:r>
          </a:p>
          <a:p>
            <a:pPr algn="ctr"/>
            <a:r>
              <a:rPr lang="en-US" dirty="0">
                <a:solidFill>
                  <a:schemeClr val="bg1"/>
                </a:solidFill>
                <a:latin typeface="Girl Scout Text Book"/>
              </a:rPr>
              <a:t>June 1 </a:t>
            </a:r>
          </a:p>
          <a:p>
            <a:pPr algn="ctr"/>
            <a:r>
              <a:rPr lang="en-US" dirty="0">
                <a:solidFill>
                  <a:schemeClr val="bg1"/>
                </a:solidFill>
                <a:latin typeface="Girl Scout Text Book"/>
              </a:rPr>
              <a:t>2-4pm</a:t>
            </a:r>
          </a:p>
        </p:txBody>
      </p:sp>
      <p:sp>
        <p:nvSpPr>
          <p:cNvPr id="9" name="TextBox 8">
            <a:extLst>
              <a:ext uri="{FF2B5EF4-FFF2-40B4-BE49-F238E27FC236}">
                <a16:creationId xmlns:a16="http://schemas.microsoft.com/office/drawing/2014/main" id="{1358B555-D564-7BCC-6B9F-443509A080BD}"/>
              </a:ext>
            </a:extLst>
          </p:cNvPr>
          <p:cNvSpPr txBox="1"/>
          <p:nvPr/>
        </p:nvSpPr>
        <p:spPr>
          <a:xfrm>
            <a:off x="337398" y="405039"/>
            <a:ext cx="4488465" cy="2123658"/>
          </a:xfrm>
          <a:prstGeom prst="rect">
            <a:avLst/>
          </a:prstGeom>
          <a:noFill/>
          <a:ln>
            <a:noFill/>
          </a:ln>
        </p:spPr>
        <p:txBody>
          <a:bodyPr wrap="square" lIns="91440" tIns="45720" rIns="91440" bIns="45720" anchor="t">
            <a:spAutoFit/>
          </a:bodyPr>
          <a:lstStyle/>
          <a:p>
            <a:pPr algn="ctr"/>
            <a:r>
              <a:rPr lang="en-US" sz="4400" dirty="0">
                <a:solidFill>
                  <a:schemeClr val="bg1"/>
                </a:solidFill>
                <a:latin typeface="Girl Scout Text Book"/>
                <a:ea typeface="+mj-ea"/>
                <a:cs typeface="+mj-cs"/>
              </a:rPr>
              <a:t>Camp Butterworth</a:t>
            </a:r>
          </a:p>
          <a:p>
            <a:pPr algn="ctr"/>
            <a:endParaRPr lang="en-US" sz="4400" dirty="0">
              <a:solidFill>
                <a:schemeClr val="bg1"/>
              </a:solidFill>
              <a:latin typeface="Girl Scout Text Book" panose="02020003000000000000" pitchFamily="18" charset="0"/>
            </a:endParaRPr>
          </a:p>
        </p:txBody>
      </p:sp>
      <p:sp>
        <p:nvSpPr>
          <p:cNvPr id="11" name="Text Placeholder 6">
            <a:extLst>
              <a:ext uri="{FF2B5EF4-FFF2-40B4-BE49-F238E27FC236}">
                <a16:creationId xmlns:a16="http://schemas.microsoft.com/office/drawing/2014/main" id="{C8210A1E-3380-E47D-77B8-923CD2A6BCFC}"/>
              </a:ext>
            </a:extLst>
          </p:cNvPr>
          <p:cNvSpPr txBox="1">
            <a:spLocks/>
          </p:cNvSpPr>
          <p:nvPr/>
        </p:nvSpPr>
        <p:spPr>
          <a:xfrm>
            <a:off x="892713" y="1910089"/>
            <a:ext cx="3719293" cy="1868609"/>
          </a:xfrm>
          <a:prstGeom prst="rect">
            <a:avLst/>
          </a:prstGeom>
        </p:spPr>
        <p:txBody>
          <a:bodyPr lIns="91440" tIns="45720" rIns="91440" bIns="45720" anchor="t"/>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err="1">
                <a:solidFill>
                  <a:schemeClr val="accent4"/>
                </a:solidFill>
                <a:latin typeface="Girl Scout Text Book"/>
              </a:rPr>
              <a:t>Maineville</a:t>
            </a:r>
            <a:r>
              <a:rPr lang="en-US" dirty="0">
                <a:solidFill>
                  <a:schemeClr val="accent4"/>
                </a:solidFill>
                <a:latin typeface="Girl Scout Text Book"/>
              </a:rPr>
              <a:t>, OH</a:t>
            </a:r>
            <a:endParaRPr lang="en-US" dirty="0">
              <a:solidFill>
                <a:schemeClr val="accent4"/>
              </a:solidFill>
            </a:endParaRPr>
          </a:p>
          <a:p>
            <a:pPr marL="0" indent="0">
              <a:buFont typeface="Arial" panose="020B0604020202020204" pitchFamily="34" charset="0"/>
              <a:buNone/>
            </a:pPr>
            <a:r>
              <a:rPr lang="en-US" dirty="0">
                <a:solidFill>
                  <a:schemeClr val="accent4"/>
                </a:solidFill>
                <a:latin typeface="Girl Scout Text Book"/>
              </a:rPr>
              <a:t>Shallow pool with water features, small indoor climbing wall, creek, hiking trails, archery barn, Nature’s Playground and more!</a:t>
            </a:r>
            <a:endParaRPr lang="en-US" dirty="0">
              <a:solidFill>
                <a:schemeClr val="accent4"/>
              </a:solidFill>
            </a:endParaRPr>
          </a:p>
          <a:p>
            <a:pPr marL="0" indent="0">
              <a:buNone/>
            </a:pPr>
            <a:endParaRPr lang="en-US" dirty="0">
              <a:solidFill>
                <a:schemeClr val="accent4"/>
              </a:solidFill>
            </a:endParaRPr>
          </a:p>
        </p:txBody>
      </p:sp>
      <p:pic>
        <p:nvPicPr>
          <p:cNvPr id="15" name="Picture 5" descr="A picture containing tree, water, outdoor, river&#10;&#10;Description automatically generated">
            <a:extLst>
              <a:ext uri="{FF2B5EF4-FFF2-40B4-BE49-F238E27FC236}">
                <a16:creationId xmlns:a16="http://schemas.microsoft.com/office/drawing/2014/main" id="{0173D267-4E3B-123E-8955-1EB2BA13AB8F}"/>
              </a:ext>
            </a:extLst>
          </p:cNvPr>
          <p:cNvPicPr>
            <a:picLocks noChangeAspect="1"/>
          </p:cNvPicPr>
          <p:nvPr/>
        </p:nvPicPr>
        <p:blipFill>
          <a:blip r:embed="rId5"/>
          <a:stretch>
            <a:fillRect/>
          </a:stretch>
        </p:blipFill>
        <p:spPr>
          <a:xfrm>
            <a:off x="7627041" y="1943619"/>
            <a:ext cx="1509399" cy="3201163"/>
          </a:xfrm>
          <a:prstGeom prst="rect">
            <a:avLst/>
          </a:prstGeom>
        </p:spPr>
      </p:pic>
      <p:pic>
        <p:nvPicPr>
          <p:cNvPr id="17" name="Picture 9" descr="A picture containing indoor, wall, ceiling, room&#10;&#10;Description automatically generated">
            <a:extLst>
              <a:ext uri="{FF2B5EF4-FFF2-40B4-BE49-F238E27FC236}">
                <a16:creationId xmlns:a16="http://schemas.microsoft.com/office/drawing/2014/main" id="{BF45ECD2-438F-AFE5-5BC2-658CF604ADFF}"/>
              </a:ext>
            </a:extLst>
          </p:cNvPr>
          <p:cNvPicPr>
            <a:picLocks noChangeAspect="1"/>
          </p:cNvPicPr>
          <p:nvPr/>
        </p:nvPicPr>
        <p:blipFill>
          <a:blip r:embed="rId6"/>
          <a:stretch>
            <a:fillRect/>
          </a:stretch>
        </p:blipFill>
        <p:spPr>
          <a:xfrm>
            <a:off x="5095275" y="9226"/>
            <a:ext cx="2329866" cy="1735523"/>
          </a:xfrm>
          <a:prstGeom prst="rect">
            <a:avLst/>
          </a:prstGeom>
        </p:spPr>
      </p:pic>
      <p:pic>
        <p:nvPicPr>
          <p:cNvPr id="16" name="Picture 15" descr="A picture containing tree, grass, outdoor, house&#10;&#10;Description automatically generated">
            <a:extLst>
              <a:ext uri="{FF2B5EF4-FFF2-40B4-BE49-F238E27FC236}">
                <a16:creationId xmlns:a16="http://schemas.microsoft.com/office/drawing/2014/main" id="{6FF1CA0D-8725-63F9-C758-158668651C24}"/>
              </a:ext>
            </a:extLst>
          </p:cNvPr>
          <p:cNvPicPr>
            <a:picLocks noChangeAspect="1"/>
          </p:cNvPicPr>
          <p:nvPr/>
        </p:nvPicPr>
        <p:blipFill>
          <a:blip r:embed="rId7"/>
          <a:stretch>
            <a:fillRect/>
          </a:stretch>
        </p:blipFill>
        <p:spPr>
          <a:xfrm>
            <a:off x="76384" y="3840780"/>
            <a:ext cx="2772417" cy="1314010"/>
          </a:xfrm>
          <a:prstGeom prst="rect">
            <a:avLst/>
          </a:prstGeom>
        </p:spPr>
      </p:pic>
      <p:pic>
        <p:nvPicPr>
          <p:cNvPr id="6" name="Picture 5" descr="Several tents in a forest&#10;&#10;Description automatically generated">
            <a:extLst>
              <a:ext uri="{FF2B5EF4-FFF2-40B4-BE49-F238E27FC236}">
                <a16:creationId xmlns:a16="http://schemas.microsoft.com/office/drawing/2014/main" id="{B66714B1-A980-9DE1-B764-606E1890953F}"/>
              </a:ext>
            </a:extLst>
          </p:cNvPr>
          <p:cNvPicPr>
            <a:picLocks noChangeAspect="1"/>
          </p:cNvPicPr>
          <p:nvPr/>
        </p:nvPicPr>
        <p:blipFill>
          <a:blip r:embed="rId8"/>
          <a:stretch>
            <a:fillRect/>
          </a:stretch>
        </p:blipFill>
        <p:spPr>
          <a:xfrm>
            <a:off x="5088714" y="1697605"/>
            <a:ext cx="2537375" cy="1903031"/>
          </a:xfrm>
          <a:prstGeom prst="rect">
            <a:avLst/>
          </a:prstGeom>
        </p:spPr>
      </p:pic>
      <p:pic>
        <p:nvPicPr>
          <p:cNvPr id="14" name="Picture 13" descr="A playground with a wooden structure and a wooden structure in the middle&#10;&#10;Description automatically generated">
            <a:extLst>
              <a:ext uri="{FF2B5EF4-FFF2-40B4-BE49-F238E27FC236}">
                <a16:creationId xmlns:a16="http://schemas.microsoft.com/office/drawing/2014/main" id="{6EDB0496-0D2B-1789-3513-0E75D27807EF}"/>
              </a:ext>
            </a:extLst>
          </p:cNvPr>
          <p:cNvPicPr>
            <a:picLocks noChangeAspect="1"/>
          </p:cNvPicPr>
          <p:nvPr/>
        </p:nvPicPr>
        <p:blipFill rotWithShape="1">
          <a:blip r:embed="rId9"/>
          <a:srcRect l="13729" t="41616" r="17253" b="3951"/>
          <a:stretch/>
        </p:blipFill>
        <p:spPr>
          <a:xfrm>
            <a:off x="4115445" y="3078276"/>
            <a:ext cx="3510644" cy="2076514"/>
          </a:xfrm>
          <a:prstGeom prst="rect">
            <a:avLst/>
          </a:prstGeom>
        </p:spPr>
      </p:pic>
      <p:pic>
        <p:nvPicPr>
          <p:cNvPr id="8" name="Picture 7">
            <a:extLst>
              <a:ext uri="{FF2B5EF4-FFF2-40B4-BE49-F238E27FC236}">
                <a16:creationId xmlns:a16="http://schemas.microsoft.com/office/drawing/2014/main" id="{6CFBEF41-5554-961E-C9CA-F565407FE4D5}"/>
              </a:ext>
            </a:extLst>
          </p:cNvPr>
          <p:cNvPicPr>
            <a:picLocks noChangeAspect="1"/>
          </p:cNvPicPr>
          <p:nvPr/>
        </p:nvPicPr>
        <p:blipFill>
          <a:blip r:embed="rId10"/>
          <a:stretch>
            <a:fillRect/>
          </a:stretch>
        </p:blipFill>
        <p:spPr>
          <a:xfrm rot="5400000">
            <a:off x="2547239" y="3517215"/>
            <a:ext cx="1871515" cy="1403636"/>
          </a:xfrm>
          <a:prstGeom prst="rect">
            <a:avLst/>
          </a:prstGeom>
        </p:spPr>
      </p:pic>
    </p:spTree>
    <p:extLst>
      <p:ext uri="{BB962C8B-B14F-4D97-AF65-F5344CB8AC3E}">
        <p14:creationId xmlns:p14="http://schemas.microsoft.com/office/powerpoint/2010/main" val="4055170467"/>
      </p:ext>
    </p:extLst>
  </p:cSld>
  <p:clrMapOvr>
    <a:masterClrMapping/>
  </p:clrMapOvr>
  <p:transition>
    <p:fade/>
  </p:transition>
</p:sld>
</file>

<file path=ppt/theme/theme1.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2023-06-02T00:00:00Z</ExpirationDat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How_x0020_to_x0020_use xmlns="50374967-cedf-49ed-ae7f-f7782202b6fd" xsi:nil="true"/>
  </documentManagement>
</p:properti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0" ma:contentTypeDescription="" ma:contentTypeScope="" ma:versionID="f6c52168bc9ae25421a043be715cdf57">
  <xsd:schema xmlns:xsd="http://www.w3.org/2001/XMLSchema" xmlns:xs="http://www.w3.org/2001/XMLSchema" xmlns:p="http://schemas.microsoft.com/office/2006/metadata/properties" xmlns:ns2="d47bf323-ee9a-42bd-9545-55770b82aeca" xmlns:ns3="50374967-cedf-49ed-ae7f-f7782202b6fd" targetNamespace="http://schemas.microsoft.com/office/2006/metadata/properties" ma:root="true" ma:fieldsID="9fc1f15f9fdd1c0361c4c64bd350adae" ns2:_="" ns3:_="">
    <xsd:import namespace="d47bf323-ee9a-42bd-9545-55770b82aeca"/>
    <xsd:import namespace="50374967-cedf-49ed-ae7f-f7782202b6fd"/>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How_x0020_to_x0020_use" ma:index="30" nillable="true" ma:displayName="How to use" ma:internalName="How_x0020_to_x0020_use">
      <xsd:simpleType>
        <xsd:restriction base="dms:Note">
          <xsd:maxLength value="255"/>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D2EB83-FC8D-4E9E-856A-F554F913587B}">
  <ds:schemaRefs>
    <ds:schemaRef ds:uri="http://schemas.openxmlformats.org/package/2006/metadata/core-properties"/>
    <ds:schemaRef ds:uri="http://purl.org/dc/dcmitype/"/>
    <ds:schemaRef ds:uri="d47bf323-ee9a-42bd-9545-55770b82aeca"/>
    <ds:schemaRef ds:uri="http://schemas.microsoft.com/office/2006/documentManagement/types"/>
    <ds:schemaRef ds:uri="50374967-cedf-49ed-ae7f-f7782202b6fd"/>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136EB06F-993D-4CA9-B366-DE9737B23526}">
  <ds:schemaRefs>
    <ds:schemaRef ds:uri="Microsoft.SharePoint.Taxonomy.ContentTypeSync"/>
  </ds:schemaRefs>
</ds:datastoreItem>
</file>

<file path=customXml/itemProps3.xml><?xml version="1.0" encoding="utf-8"?>
<ds:datastoreItem xmlns:ds="http://schemas.openxmlformats.org/officeDocument/2006/customXml" ds:itemID="{B0241A00-254C-49F6-B15D-F06AE6794BF9}">
  <ds:schemaRefs>
    <ds:schemaRef ds:uri="http://schemas.microsoft.com/sharepoint/v3/contenttype/forms"/>
  </ds:schemaRefs>
</ds:datastoreItem>
</file>

<file path=customXml/itemProps4.xml><?xml version="1.0" encoding="utf-8"?>
<ds:datastoreItem xmlns:ds="http://schemas.openxmlformats.org/officeDocument/2006/customXml" ds:itemID="{349E5794-AAE5-49DF-9E6D-56E270584BB5}">
  <ds:schemaRefs>
    <ds:schemaRef ds:uri="50374967-cedf-49ed-ae7f-f7782202b6fd"/>
    <ds:schemaRef ds:uri="d47bf323-ee9a-42bd-9545-55770b82ae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1060</TotalTime>
  <Words>3191</Words>
  <Application>Microsoft Office PowerPoint</Application>
  <PresentationFormat>On-screen Show (16:9)</PresentationFormat>
  <Paragraphs>266</Paragraphs>
  <Slides>23</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Trefoil Sans</vt:lpstr>
      <vt:lpstr>Inter</vt:lpstr>
      <vt:lpstr>Georgia</vt:lpstr>
      <vt:lpstr>Lato</vt:lpstr>
      <vt:lpstr>Arial</vt:lpstr>
      <vt:lpstr>Girl Scout Text Book</vt:lpstr>
      <vt:lpstr>Trefoil Sans Light</vt:lpstr>
      <vt:lpstr>Calibri</vt:lpstr>
      <vt:lpstr>Arial,Sans-Serif</vt:lpstr>
      <vt:lpstr>Girl Scout Text Medium</vt:lpstr>
      <vt:lpstr>Girl Scout Display Light</vt:lpstr>
      <vt:lpstr>GS Green Theme</vt:lpstr>
      <vt:lpstr>PowerPoint Presentation</vt:lpstr>
      <vt:lpstr>The Outdoor Program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Tori Houck</cp:lastModifiedBy>
  <cp:revision>23</cp:revision>
  <cp:lastPrinted>2024-01-03T15:54:07Z</cp:lastPrinted>
  <dcterms:created xsi:type="dcterms:W3CDTF">2021-02-01T16:09:57Z</dcterms:created>
  <dcterms:modified xsi:type="dcterms:W3CDTF">2024-03-20T19:01:12Z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_dlc_DocIdItemGuid">
    <vt:lpwstr>779f73db-44ab-4d5f-b448-e69b3e9afb01</vt:lpwstr>
  </property>
  <property fmtid="{D5CDD505-2E9C-101B-9397-08002B2CF9AE}" pid="4" name="Lang">
    <vt:lpwstr>3;#English|306990a2-1c68-4be3-8e3e-fdd9af238ad9</vt:lpwstr>
  </property>
  <property fmtid="{D5CDD505-2E9C-101B-9397-08002B2CF9AE}" pid="5" name="Fiscal_x0020_Year">
    <vt:lpwstr/>
  </property>
  <property fmtid="{D5CDD505-2E9C-101B-9397-08002B2CF9AE}" pid="6" name="Topic">
    <vt:lpwstr>2;#Marketing|585a1e8d-0482-4e50-81dd-607e4081a084</vt:lpwstr>
  </property>
  <property fmtid="{D5CDD505-2E9C-101B-9397-08002B2CF9AE}" pid="7" name="Year">
    <vt:lpwstr>160;#2020|34988d27-d44c-4e36-a388-01c80be96d50</vt:lpwstr>
  </property>
  <property fmtid="{D5CDD505-2E9C-101B-9397-08002B2CF9AE}" pid="8" name="News_x0020_Timeliness">
    <vt:lpwstr/>
  </property>
  <property fmtid="{D5CDD505-2E9C-101B-9397-08002B2CF9AE}" pid="9" name="Audience">
    <vt:lpwstr/>
  </property>
  <property fmtid="{D5CDD505-2E9C-101B-9397-08002B2CF9AE}" pid="10" name="Council">
    <vt:lpwstr/>
  </property>
  <property fmtid="{D5CDD505-2E9C-101B-9397-08002B2CF9AE}" pid="11" name="l8195ee9cc5448fd804c18b615eb5250">
    <vt:lpwstr/>
  </property>
  <property fmtid="{D5CDD505-2E9C-101B-9397-08002B2CF9AE}" pid="12" name="Program_x0020_Levels">
    <vt:lpwstr/>
  </property>
</Properties>
</file>